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26" r:id="rId1"/>
    <p:sldMasterId id="2147484035" r:id="rId2"/>
  </p:sldMasterIdLst>
  <p:notesMasterIdLst>
    <p:notesMasterId r:id="rId109"/>
  </p:notesMasterIdLst>
  <p:handoutMasterIdLst>
    <p:handoutMasterId r:id="rId110"/>
  </p:handoutMasterIdLst>
  <p:sldIdLst>
    <p:sldId id="1369" r:id="rId3"/>
    <p:sldId id="1673" r:id="rId4"/>
    <p:sldId id="1681" r:id="rId5"/>
    <p:sldId id="1022" r:id="rId6"/>
    <p:sldId id="1023" r:id="rId7"/>
    <p:sldId id="1024" r:id="rId8"/>
    <p:sldId id="1089" r:id="rId9"/>
    <p:sldId id="1698" r:id="rId10"/>
    <p:sldId id="1159" r:id="rId11"/>
    <p:sldId id="1025" r:id="rId12"/>
    <p:sldId id="1026" r:id="rId13"/>
    <p:sldId id="1645" r:id="rId14"/>
    <p:sldId id="1646" r:id="rId15"/>
    <p:sldId id="1647" r:id="rId16"/>
    <p:sldId id="1699" r:id="rId17"/>
    <p:sldId id="1700" r:id="rId18"/>
    <p:sldId id="1701" r:id="rId19"/>
    <p:sldId id="1028" r:id="rId20"/>
    <p:sldId id="1088" r:id="rId21"/>
    <p:sldId id="1664" r:id="rId22"/>
    <p:sldId id="1644" r:id="rId23"/>
    <p:sldId id="1648" r:id="rId24"/>
    <p:sldId id="1649" r:id="rId25"/>
    <p:sldId id="1702" r:id="rId26"/>
    <p:sldId id="1027" r:id="rId27"/>
    <p:sldId id="1703" r:id="rId28"/>
    <p:sldId id="1029" r:id="rId29"/>
    <p:sldId id="1628" r:id="rId30"/>
    <p:sldId id="1629" r:id="rId31"/>
    <p:sldId id="1652" r:id="rId32"/>
    <p:sldId id="1638" r:id="rId33"/>
    <p:sldId id="1650" r:id="rId34"/>
    <p:sldId id="1651" r:id="rId35"/>
    <p:sldId id="1640" r:id="rId36"/>
    <p:sldId id="1653" r:id="rId37"/>
    <p:sldId id="1654" r:id="rId38"/>
    <p:sldId id="1680" r:id="rId39"/>
    <p:sldId id="1655" r:id="rId40"/>
    <p:sldId id="1663" r:id="rId41"/>
    <p:sldId id="1657" r:id="rId42"/>
    <p:sldId id="1659" r:id="rId43"/>
    <p:sldId id="1688" r:id="rId44"/>
    <p:sldId id="1692" r:id="rId45"/>
    <p:sldId id="1658" r:id="rId46"/>
    <p:sldId id="1693" r:id="rId47"/>
    <p:sldId id="1694" r:id="rId48"/>
    <p:sldId id="1695" r:id="rId49"/>
    <p:sldId id="1696" r:id="rId50"/>
    <p:sldId id="1660" r:id="rId51"/>
    <p:sldId id="1637" r:id="rId52"/>
    <p:sldId id="1656" r:id="rId53"/>
    <p:sldId id="1642" r:id="rId54"/>
    <p:sldId id="1665" r:id="rId55"/>
    <p:sldId id="1643" r:id="rId56"/>
    <p:sldId id="1641" r:id="rId57"/>
    <p:sldId id="1661" r:id="rId58"/>
    <p:sldId id="1662" r:id="rId59"/>
    <p:sldId id="1666" r:id="rId60"/>
    <p:sldId id="1633" r:id="rId61"/>
    <p:sldId id="1635" r:id="rId62"/>
    <p:sldId id="1636" r:id="rId63"/>
    <p:sldId id="1668" r:id="rId64"/>
    <p:sldId id="1147" r:id="rId65"/>
    <p:sldId id="1340" r:id="rId66"/>
    <p:sldId id="1341" r:id="rId67"/>
    <p:sldId id="1342" r:id="rId68"/>
    <p:sldId id="1677" r:id="rId69"/>
    <p:sldId id="1343" r:id="rId70"/>
    <p:sldId id="1344" r:id="rId71"/>
    <p:sldId id="1683" r:id="rId72"/>
    <p:sldId id="1670" r:id="rId73"/>
    <p:sldId id="1226" r:id="rId74"/>
    <p:sldId id="1672" r:id="rId75"/>
    <p:sldId id="1634" r:id="rId76"/>
    <p:sldId id="1206" r:id="rId77"/>
    <p:sldId id="1630" r:id="rId78"/>
    <p:sldId id="1632" r:id="rId79"/>
    <p:sldId id="1081" r:id="rId80"/>
    <p:sldId id="1697" r:id="rId81"/>
    <p:sldId id="1205" r:id="rId82"/>
    <p:sldId id="1040" r:id="rId83"/>
    <p:sldId id="1682" r:id="rId84"/>
    <p:sldId id="1684" r:id="rId85"/>
    <p:sldId id="1207" r:id="rId86"/>
    <p:sldId id="1242" r:id="rId87"/>
    <p:sldId id="1208" r:id="rId88"/>
    <p:sldId id="1210" r:id="rId89"/>
    <p:sldId id="1620" r:id="rId90"/>
    <p:sldId id="1678" r:id="rId91"/>
    <p:sldId id="1685" r:id="rId92"/>
    <p:sldId id="1679" r:id="rId93"/>
    <p:sldId id="1631" r:id="rId94"/>
    <p:sldId id="1186" r:id="rId95"/>
    <p:sldId id="1203" r:id="rId96"/>
    <p:sldId id="1187" r:id="rId97"/>
    <p:sldId id="1671" r:id="rId98"/>
    <p:sldId id="1212" r:id="rId99"/>
    <p:sldId id="1213" r:id="rId100"/>
    <p:sldId id="1214" r:id="rId101"/>
    <p:sldId id="1687" r:id="rId102"/>
    <p:sldId id="1686" r:id="rId103"/>
    <p:sldId id="1215" r:id="rId104"/>
    <p:sldId id="1216" r:id="rId105"/>
    <p:sldId id="1042" r:id="rId106"/>
    <p:sldId id="1243" r:id="rId107"/>
    <p:sldId id="1044" r:id="rId108"/>
  </p:sldIdLst>
  <p:sldSz cx="9144000" cy="6858000" type="screen4x3"/>
  <p:notesSz cx="6858000" cy="9144000"/>
  <p:defaultTextStyle>
    <a:defPPr>
      <a:defRPr lang="en-US"/>
    </a:defPPr>
    <a:lvl1pPr algn="ctr" rtl="0" fontAlgn="base">
      <a:spcBef>
        <a:spcPct val="0"/>
      </a:spcBef>
      <a:spcAft>
        <a:spcPct val="0"/>
      </a:spcAft>
      <a:defRPr sz="3200" b="1" kern="1200">
        <a:solidFill>
          <a:srgbClr val="000066"/>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AAE600"/>
    <a:srgbClr val="92D050"/>
    <a:srgbClr val="000000"/>
    <a:srgbClr val="1FE115"/>
    <a:srgbClr val="FF6600"/>
    <a:srgbClr val="FF0000"/>
    <a:srgbClr val="00359E"/>
    <a:srgbClr val="DE6A22"/>
    <a:srgbClr val="A2CC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2" autoAdjust="0"/>
    <p:restoredTop sz="95119" autoAdjust="0"/>
  </p:normalViewPr>
  <p:slideViewPr>
    <p:cSldViewPr>
      <p:cViewPr varScale="1">
        <p:scale>
          <a:sx n="70" d="100"/>
          <a:sy n="70" d="100"/>
        </p:scale>
        <p:origin x="939" y="3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4" d="100"/>
          <a:sy n="84" d="100"/>
        </p:scale>
        <p:origin x="3108"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notesMaster" Target="notesMasters/notes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handoutMaster" Target="handoutMasters/handout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 Id="rId4" Type="http://schemas.openxmlformats.org/officeDocument/2006/relationships/image" Target="../media/image4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C5DB68A-9D44-4073-920F-D08D647C06A7}" type="slidenum">
              <a:rPr lang="en-US" smtClean="0"/>
              <a:t>‹#›</a:t>
            </a:fld>
            <a:endParaRPr lang="en-US" dirty="0"/>
          </a:p>
        </p:txBody>
      </p:sp>
    </p:spTree>
    <p:extLst>
      <p:ext uri="{BB962C8B-B14F-4D97-AF65-F5344CB8AC3E}">
        <p14:creationId xmlns:p14="http://schemas.microsoft.com/office/powerpoint/2010/main" val="15523397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defRPr>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defRPr>
            </a:lvl1pPr>
          </a:lstStyle>
          <a:p>
            <a:pPr>
              <a:defRPr/>
            </a:pPr>
            <a:endParaRPr lang="en-US"/>
          </a:p>
        </p:txBody>
      </p:sp>
      <p:sp>
        <p:nvSpPr>
          <p:cNvPr id="1761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solidFill>
                  <a:schemeClr val="tx1"/>
                </a:solidFill>
              </a:defRPr>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defRPr>
            </a:lvl1pPr>
          </a:lstStyle>
          <a:p>
            <a:pPr>
              <a:defRPr/>
            </a:pPr>
            <a:fld id="{1305ACA9-A27D-4159-B806-94BE96EB69B2}" type="slidenum">
              <a:rPr lang="en-US"/>
              <a:pPr>
                <a:defRPr/>
              </a:pPr>
              <a:t>‹#›</a:t>
            </a:fld>
            <a:endParaRPr lang="en-US"/>
          </a:p>
        </p:txBody>
      </p:sp>
    </p:spTree>
    <p:extLst>
      <p:ext uri="{BB962C8B-B14F-4D97-AF65-F5344CB8AC3E}">
        <p14:creationId xmlns:p14="http://schemas.microsoft.com/office/powerpoint/2010/main" val="8275982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D3674D-E59F-4C2D-95C3-E10A23210743}" type="slidenum">
              <a:rPr lang="en-US"/>
              <a:pPr/>
              <a:t>1</a:t>
            </a:fld>
            <a:endParaRPr lang="en-US"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21907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01FC1B-8C43-4A8C-8055-1C40F99A4577}"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366359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7BDE75-5194-4EF3-915D-27607D9C0FBD}"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0418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018EC8-5EC4-4F6C-BA29-7C37F5503103}"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27996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018EC8-5EC4-4F6C-BA29-7C37F5503103}"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97678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B43CB3-0153-4DEE-A44F-D124207E3381}"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62723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D04F8E-BFA4-49F6-890F-C2329342A467}"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66748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Difference between ‘domain’ as short for ‘domain of discourse’ and ‘domain’ as a portion of reality.</a:t>
            </a:r>
          </a:p>
        </p:txBody>
      </p:sp>
      <p:sp>
        <p:nvSpPr>
          <p:cNvPr id="4" name="Slide Number Placeholder 3"/>
          <p:cNvSpPr>
            <a:spLocks noGrp="1"/>
          </p:cNvSpPr>
          <p:nvPr>
            <p:ph type="sldNum" sz="quarter" idx="5"/>
          </p:nvPr>
        </p:nvSpPr>
        <p:spPr/>
        <p:txBody>
          <a:bodyPr/>
          <a:lstStyle/>
          <a:p>
            <a:pPr>
              <a:defRPr/>
            </a:pPr>
            <a:fld id="{1305ACA9-A27D-4159-B806-94BE96EB69B2}" type="slidenum">
              <a:rPr lang="en-US" smtClean="0"/>
              <a:pPr>
                <a:defRPr/>
              </a:pPr>
              <a:t>27</a:t>
            </a:fld>
            <a:endParaRPr lang="en-US"/>
          </a:p>
        </p:txBody>
      </p:sp>
    </p:spTree>
    <p:extLst>
      <p:ext uri="{BB962C8B-B14F-4D97-AF65-F5344CB8AC3E}">
        <p14:creationId xmlns:p14="http://schemas.microsoft.com/office/powerpoint/2010/main" val="2431791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305ACA9-A27D-4159-B806-94BE96EB69B2}" type="slidenum">
              <a:rPr lang="en-US" smtClean="0"/>
              <a:pPr>
                <a:defRPr/>
              </a:pPr>
              <a:t>62</a:t>
            </a:fld>
            <a:endParaRPr lang="en-US"/>
          </a:p>
        </p:txBody>
      </p:sp>
    </p:spTree>
    <p:extLst>
      <p:ext uri="{BB962C8B-B14F-4D97-AF65-F5344CB8AC3E}">
        <p14:creationId xmlns:p14="http://schemas.microsoft.com/office/powerpoint/2010/main" val="3666464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B09DCEE-7D5C-4F86-A46D-32518BF406A0}"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19821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01BB810-17B8-4591-B961-426FD7CE2952}"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6527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4D36F37-F1EC-4EF9-9195-749F5619D0B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618C94-B743-469A-981A-D9FB0DD485B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01410" name="Rectangle 2">
            <a:extLst>
              <a:ext uri="{FF2B5EF4-FFF2-40B4-BE49-F238E27FC236}">
                <a16:creationId xmlns:a16="http://schemas.microsoft.com/office/drawing/2014/main" id="{AF2B9347-FF9E-47BD-A9FB-EF274E998E9F}"/>
              </a:ext>
            </a:extLst>
          </p:cNvPr>
          <p:cNvSpPr>
            <a:spLocks noGrp="1" noRot="1" noChangeAspect="1" noChangeArrowheads="1" noTextEdit="1"/>
          </p:cNvSpPr>
          <p:nvPr>
            <p:ph type="sldImg"/>
          </p:nvPr>
        </p:nvSpPr>
        <p:spPr>
          <a:ln/>
        </p:spPr>
      </p:sp>
      <p:sp>
        <p:nvSpPr>
          <p:cNvPr id="401411" name="Rectangle 3">
            <a:extLst>
              <a:ext uri="{FF2B5EF4-FFF2-40B4-BE49-F238E27FC236}">
                <a16:creationId xmlns:a16="http://schemas.microsoft.com/office/drawing/2014/main" id="{9FF0FE09-F3E9-4A67-A52A-C52A2737EA8C}"/>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288672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F28BC05-590F-4DA3-9EDF-F895ADA0C194}"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1883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F28BC05-590F-4DA3-9EDF-F895ADA0C194}"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38797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A9E115B-57DE-445D-975E-E06EC92ED251}"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66867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9504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09448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3934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4"/>
          <p:cNvSpPr>
            <a:spLocks noGrp="1"/>
          </p:cNvSpPr>
          <p:nvPr>
            <p:ph type="sldNum" sz="quarter" idx="3"/>
          </p:nvPr>
        </p:nvSpPr>
        <p:spPr>
          <a:xfrm>
            <a:off x="0" y="6477000"/>
            <a:ext cx="304800" cy="296174"/>
          </a:xfrm>
          <a:prstGeom prst="rect">
            <a:avLst/>
          </a:prstGeom>
        </p:spPr>
        <p:txBody>
          <a:bodyPr vert="horz" lIns="0" tIns="0" rIns="0" bIns="0" rtlCol="0" anchor="b"/>
          <a:lstStyle>
            <a:lvl1pPr algn="r">
              <a:defRPr sz="1200"/>
            </a:lvl1pPr>
          </a:lstStyle>
          <a:p>
            <a:fld id="{7C5DB68A-9D44-4073-920F-D08D647C06A7}" type="slidenum">
              <a:rPr lang="en-US" smtClean="0"/>
              <a:t>‹#›</a:t>
            </a:fld>
            <a:endParaRPr lang="en-US" dirty="0"/>
          </a:p>
        </p:txBody>
      </p:sp>
    </p:spTree>
    <p:extLst>
      <p:ext uri="{BB962C8B-B14F-4D97-AF65-F5344CB8AC3E}">
        <p14:creationId xmlns:p14="http://schemas.microsoft.com/office/powerpoint/2010/main" val="1113466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1124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927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3785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247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341294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Slide Number Placeholder 3"/>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08116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238354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a:xfrm>
            <a:off x="-76200" y="6491968"/>
            <a:ext cx="457200" cy="365125"/>
          </a:xfrm>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20394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056071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883304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791885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307430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4" name="Rectangle 18"/>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5" name="Rectangle 19"/>
          <p:cNvSpPr>
            <a:spLocks noChangeArrowheads="1"/>
          </p:cNvSpPr>
          <p:nvPr/>
        </p:nvSpPr>
        <p:spPr bwMode="auto">
          <a:xfrm>
            <a:off x="0" y="1066800"/>
            <a:ext cx="9144000" cy="5791200"/>
          </a:xfrm>
          <a:prstGeom prst="rect">
            <a:avLst/>
          </a:prstGeom>
          <a:solidFill>
            <a:srgbClr val="000042"/>
          </a:solidFill>
          <a:ln w="9525">
            <a:noFill/>
            <a:miter lim="800000"/>
            <a:headEnd/>
            <a:tailEnd/>
          </a:ln>
          <a:effectLst/>
        </p:spPr>
        <p:txBody>
          <a:bodyPr wrap="none" anchor="ctr"/>
          <a:lstStyle/>
          <a:p>
            <a:pPr>
              <a:defRPr/>
            </a:pPr>
            <a:endParaRPr lang="en-US"/>
          </a:p>
        </p:txBody>
      </p:sp>
      <p:sp>
        <p:nvSpPr>
          <p:cNvPr id="6" name="Rectangle 2"/>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7" name="Rectangle 3"/>
          <p:cNvSpPr>
            <a:spLocks noChangeArrowheads="1"/>
          </p:cNvSpPr>
          <p:nvPr/>
        </p:nvSpPr>
        <p:spPr bwMode="auto">
          <a:xfrm>
            <a:off x="0" y="1066800"/>
            <a:ext cx="9144000" cy="5791200"/>
          </a:xfrm>
          <a:prstGeom prst="rect">
            <a:avLst/>
          </a:prstGeom>
          <a:noFill/>
          <a:ln w="9525">
            <a:noFill/>
            <a:miter lim="800000"/>
            <a:headEnd/>
            <a:tailEnd/>
          </a:ln>
          <a:effectLst/>
        </p:spPr>
        <p:txBody>
          <a:bodyPr wrap="none" anchor="ctr"/>
          <a:lstStyle/>
          <a:p>
            <a:pPr>
              <a:defRPr/>
            </a:pPr>
            <a:endParaRPr lang="en-US"/>
          </a:p>
        </p:txBody>
      </p:sp>
      <p:graphicFrame>
        <p:nvGraphicFramePr>
          <p:cNvPr id="8" name="Object 6"/>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4522" name="Photo Editor-foto" r:id="rId3" imgW="7621064" imgH="1009791" progId="MSPhotoEd.3">
                  <p:embed/>
                </p:oleObj>
              </mc:Choice>
              <mc:Fallback>
                <p:oleObj name="Photo Editor-foto" r:id="rId3" imgW="7621064" imgH="1009791" progId="MSPhotoEd.3">
                  <p:embed/>
                  <p:pic>
                    <p:nvPicPr>
                      <p:cNvPr id="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7"/>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10" name="Group 8"/>
          <p:cNvGrpSpPr>
            <a:grpSpLocks/>
          </p:cNvGrpSpPr>
          <p:nvPr/>
        </p:nvGrpSpPr>
        <p:grpSpPr bwMode="auto">
          <a:xfrm>
            <a:off x="152400" y="152400"/>
            <a:ext cx="1752600" cy="838200"/>
            <a:chOff x="720" y="1440"/>
            <a:chExt cx="1104" cy="576"/>
          </a:xfrm>
        </p:grpSpPr>
        <p:sp>
          <p:nvSpPr>
            <p:cNvPr id="11" name="AutoShape 9"/>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2" name="AutoShape 10"/>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3" name="AutoShape 11"/>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4" name="AutoShape 12"/>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5" name="AutoShape 13"/>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6" name="AutoShape 14"/>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17" name="Rectangle 15"/>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18" name="Line 16"/>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graphicFrame>
        <p:nvGraphicFramePr>
          <p:cNvPr id="19" name="Object 20"/>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4523" name="Photo Editor-foto" r:id="rId5" imgW="7621064" imgH="1009791" progId="MSPhotoEd.3">
                  <p:embed/>
                </p:oleObj>
              </mc:Choice>
              <mc:Fallback>
                <p:oleObj name="Photo Editor-foto" r:id="rId5" imgW="7621064" imgH="1009791" progId="MSPhotoEd.3">
                  <p:embed/>
                  <p:pic>
                    <p:nvPicPr>
                      <p:cNvPr id="19"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 Box 21"/>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21" name="Group 22"/>
          <p:cNvGrpSpPr>
            <a:grpSpLocks/>
          </p:cNvGrpSpPr>
          <p:nvPr/>
        </p:nvGrpSpPr>
        <p:grpSpPr bwMode="auto">
          <a:xfrm>
            <a:off x="152400" y="152400"/>
            <a:ext cx="1752600" cy="838200"/>
            <a:chOff x="720" y="1440"/>
            <a:chExt cx="1104" cy="576"/>
          </a:xfrm>
        </p:grpSpPr>
        <p:sp>
          <p:nvSpPr>
            <p:cNvPr id="22" name="AutoShape 23"/>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3" name="AutoShape 24"/>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4" name="AutoShape 25"/>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5" name="AutoShape 26"/>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6" name="AutoShape 27"/>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7" name="AutoShape 28"/>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28" name="Rectangle 29"/>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29" name="Line 30"/>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Table Placeholder 2"/>
          <p:cNvSpPr>
            <a:spLocks noGrp="1"/>
          </p:cNvSpPr>
          <p:nvPr>
            <p:ph type="tbl" idx="1"/>
          </p:nvPr>
        </p:nvSpPr>
        <p:spPr>
          <a:xfrm>
            <a:off x="152400" y="1981200"/>
            <a:ext cx="8839200" cy="4724400"/>
          </a:xfrm>
          <a:prstGeom prst="rect">
            <a:avLst/>
          </a:prstGeom>
        </p:spPr>
        <p:txBody>
          <a:bodyPr/>
          <a:lstStyle/>
          <a:p>
            <a:pPr lvl="0"/>
            <a:r>
              <a:rPr lang="en-US" noProof="0"/>
              <a:t>Click icon to add table</a:t>
            </a:r>
          </a:p>
        </p:txBody>
      </p:sp>
      <p:sp>
        <p:nvSpPr>
          <p:cNvPr id="30" name="Slide Number Placeholder 3"/>
          <p:cNvSpPr>
            <a:spLocks noGrp="1"/>
          </p:cNvSpPr>
          <p:nvPr>
            <p:ph type="sldNum" sz="quarter" idx="10"/>
          </p:nvPr>
        </p:nvSpPr>
        <p:spPr>
          <a:xfrm>
            <a:off x="7239000" y="6553200"/>
            <a:ext cx="1905000" cy="304800"/>
          </a:xfrm>
          <a:prstGeom prst="rect">
            <a:avLst/>
          </a:prstGeom>
        </p:spPr>
        <p:txBody>
          <a:bodyPr/>
          <a:lstStyle>
            <a:lvl1pPr>
              <a:defRPr/>
            </a:lvl1pPr>
          </a:lstStyle>
          <a:p>
            <a:pPr>
              <a:defRPr/>
            </a:pPr>
            <a:fld id="{2BFB4125-E3D1-4ED8-8187-4993DEAD497C}" type="slidenum">
              <a:rPr lang="en-US" smtClean="0"/>
              <a:pPr>
                <a:defRPr/>
              </a:pPr>
              <a:t>‹#›</a:t>
            </a:fld>
            <a:endParaRPr lang="en-US"/>
          </a:p>
        </p:txBody>
      </p:sp>
    </p:spTree>
    <p:extLst>
      <p:ext uri="{BB962C8B-B14F-4D97-AF65-F5344CB8AC3E}">
        <p14:creationId xmlns:p14="http://schemas.microsoft.com/office/powerpoint/2010/main" val="39364581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Rectangle 5"/>
          <p:cNvSpPr>
            <a:spLocks noGrp="1" noChangeArrowheads="1"/>
          </p:cNvSpPr>
          <p:nvPr>
            <p:ph type="sldNum" sz="quarter" idx="10"/>
          </p:nvPr>
        </p:nvSpPr>
        <p:spPr>
          <a:xfrm>
            <a:off x="-225425" y="6553200"/>
            <a:ext cx="614363" cy="304800"/>
          </a:xfrm>
          <a:prstGeom prst="rect">
            <a:avLst/>
          </a:prstGeom>
          <a:ln/>
        </p:spPr>
        <p:txBody>
          <a:bodyPr/>
          <a:lstStyle>
            <a:lvl1pPr>
              <a:defRPr/>
            </a:lvl1pPr>
          </a:lstStyle>
          <a:p>
            <a:pPr>
              <a:defRPr/>
            </a:pPr>
            <a:fld id="{717BEA95-32AA-4590-842A-1C067E2AA681}" type="slidenum">
              <a:rPr lang="en-US" altLang="en-US"/>
              <a:pPr>
                <a:defRPr/>
              </a:pPr>
              <a:t>‹#›</a:t>
            </a:fld>
            <a:endParaRPr lang="en-US" altLang="en-US"/>
          </a:p>
        </p:txBody>
      </p:sp>
    </p:spTree>
    <p:extLst>
      <p:ext uri="{BB962C8B-B14F-4D97-AF65-F5344CB8AC3E}">
        <p14:creationId xmlns:p14="http://schemas.microsoft.com/office/powerpoint/2010/main" val="2780154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1.jpe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0"/>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4"/>
          <p:cNvSpPr>
            <a:spLocks noGrp="1"/>
          </p:cNvSpPr>
          <p:nvPr>
            <p:ph type="sldNum" sz="quarter" idx="4"/>
          </p:nvPr>
        </p:nvSpPr>
        <p:spPr>
          <a:xfrm>
            <a:off x="28755" y="6477000"/>
            <a:ext cx="428445" cy="306387"/>
          </a:xfrm>
          <a:prstGeom prst="rect">
            <a:avLst/>
          </a:prstGeom>
        </p:spPr>
        <p:txBody>
          <a:bodyPr vert="horz" lIns="91440" tIns="45720" rIns="91440" bIns="45720" rtlCol="0" anchor="b"/>
          <a:lstStyle>
            <a:lvl1pPr algn="r">
              <a:defRPr sz="1200">
                <a:solidFill>
                  <a:schemeClr val="bg1"/>
                </a:solidFill>
              </a:defRPr>
            </a:lvl1pPr>
          </a:lstStyle>
          <a:p>
            <a:fld id="{7C5DB68A-9D44-4073-920F-D08D647C06A7}" type="slidenum">
              <a:rPr lang="en-US" smtClean="0"/>
              <a:pPr/>
              <a:t>‹#›</a:t>
            </a:fld>
            <a:endParaRPr lang="en-US" dirty="0"/>
          </a:p>
        </p:txBody>
      </p:sp>
    </p:spTree>
    <p:extLst>
      <p:ext uri="{BB962C8B-B14F-4D97-AF65-F5344CB8AC3E}">
        <p14:creationId xmlns:p14="http://schemas.microsoft.com/office/powerpoint/2010/main" val="1387459220"/>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2"/>
          <a:srcRect/>
          <a:stretch>
            <a:fillRect/>
          </a:stretch>
        </p:blipFill>
        <p:spPr bwMode="auto">
          <a:xfrm>
            <a:off x="0" y="0"/>
            <a:ext cx="9144000" cy="6858000"/>
          </a:xfrm>
          <a:prstGeom prst="rect">
            <a:avLst/>
          </a:prstGeom>
          <a:noFill/>
          <a:ln w="9525">
            <a:noFill/>
            <a:miter lim="800000"/>
            <a:headEnd/>
            <a:tailEnd/>
          </a:ln>
        </p:spPr>
      </p:pic>
      <p:sp>
        <p:nvSpPr>
          <p:cNvPr id="2" name="Rectangle 1"/>
          <p:cNvSpPr/>
          <p:nvPr userDrawn="1"/>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3"/>
          <p:cNvSpPr>
            <a:spLocks noGrp="1"/>
          </p:cNvSpPr>
          <p:nvPr>
            <p:ph type="sldNum" sz="quarter" idx="4"/>
          </p:nvPr>
        </p:nvSpPr>
        <p:spPr>
          <a:xfrm>
            <a:off x="0" y="6491968"/>
            <a:ext cx="457200" cy="365125"/>
          </a:xfrm>
          <a:prstGeom prst="rect">
            <a:avLst/>
          </a:prstGeom>
        </p:spPr>
        <p:txBody>
          <a:bodyPr vert="horz" lIns="91440" tIns="45720" rIns="91440" bIns="45720" rtlCol="0" anchor="ctr"/>
          <a:lstStyle>
            <a:lvl1pPr algn="r">
              <a:defRPr sz="1200">
                <a:solidFill>
                  <a:schemeClr val="bg1"/>
                </a:solidFill>
              </a:defRPr>
            </a:lvl1pPr>
          </a:lstStyle>
          <a:p>
            <a:fld id="{01EF93C7-D0AB-41D7-8C62-1F8A9E33AE23}" type="slidenum">
              <a:rPr lang="en-US" smtClean="0"/>
              <a:pPr/>
              <a:t>‹#›</a:t>
            </a:fld>
            <a:endParaRPr lang="en-US"/>
          </a:p>
        </p:txBody>
      </p:sp>
    </p:spTree>
    <p:extLst>
      <p:ext uri="{BB962C8B-B14F-4D97-AF65-F5344CB8AC3E}">
        <p14:creationId xmlns:p14="http://schemas.microsoft.com/office/powerpoint/2010/main" val="1850916871"/>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george-lakoff.com/about/women-fire-and-dangerous-things/"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george-lakoff.com/about/women-fire-and-dangerous-things/"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tomgruber.org/writing/ontolingua-kaj-1993/"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mkbergman.com/904/listing-of-185-ontology-building-tools/"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protege.stanford.edu/" TargetMode="External"/><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snomedbrowser.org/?perspective=full&amp;conceptId1=13580001000004101&amp;edition=MAIN/2026-08-01&amp;release=&amp;languages=en" TargetMode="External"/><Relationship Id="rId2" Type="http://schemas.openxmlformats.org/officeDocument/2006/relationships/hyperlink" Target="https://browser.ihtsdotools.org/?perspective=full&amp;conceptId1=13580001000004101&amp;edition=MAIN/2020-07-31&amp;release=&amp;languages=en"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snomedbrowser.org/?perspective=full&amp;conceptId1=13580001000004101&amp;edition=MAIN/2026-08-01&amp;release=&amp;languages=en" TargetMode="External"/><Relationship Id="rId2" Type="http://schemas.openxmlformats.org/officeDocument/2006/relationships/hyperlink" Target="https://browser.ihtsdotools.org/?perspective=full&amp;conceptId1=13580001000004101&amp;edition=MAIN/2020-07-31&amp;release=&amp;languages=en" TargetMode="External"/><Relationship Id="rId1" Type="http://schemas.openxmlformats.org/officeDocument/2006/relationships/slideLayout" Target="../slideLayouts/slideLayout12.xml"/><Relationship Id="rId4" Type="http://schemas.openxmlformats.org/officeDocument/2006/relationships/hyperlink" Target="https://snomedbrowser.org/?perspective=full&amp;conceptId1=162298006&amp;edition=MAIN/2026-08-01&amp;release=&amp;languages=e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snomedbrowser.org/?perspective=full&amp;conceptId1=13580001000004101&amp;edition=MAIN/2026-08-01&amp;release=&amp;languages=en" TargetMode="External"/><Relationship Id="rId2" Type="http://schemas.openxmlformats.org/officeDocument/2006/relationships/hyperlink" Target="https://browser.ihtsdotools.org/?perspective=full&amp;conceptId1=13580001000004101&amp;edition=MAIN/2020-07-31&amp;release=&amp;languages=en" TargetMode="External"/><Relationship Id="rId1" Type="http://schemas.openxmlformats.org/officeDocument/2006/relationships/slideLayout" Target="../slideLayouts/slideLayout12.xml"/><Relationship Id="rId4" Type="http://schemas.openxmlformats.org/officeDocument/2006/relationships/hyperlink" Target="https://snomedbrowser.org/?perspective=full&amp;conceptId1=162298006&amp;edition=MAIN/2026-08-01&amp;release=&amp;languages=en"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hyperlink" Target="https://philarchive.org/archive/CEUOAM" TargetMode="External"/><Relationship Id="rId5" Type="http://schemas.openxmlformats.org/officeDocument/2006/relationships/image" Target="../media/image8.png"/><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hyperlink" Target="http://browser.ihtsdotools.org/" TargetMode="External"/><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snomedbrowser.org/?perspective=full&amp;conceptId1=13580001000004101&amp;edition=MAIN/2026-08-01&amp;release=&amp;languages=en" TargetMode="External"/><Relationship Id="rId2" Type="http://schemas.openxmlformats.org/officeDocument/2006/relationships/hyperlink" Target="https://browser.ihtsdotools.org/?perspective=full&amp;conceptId1=13580001000004101&amp;edition=MAIN/2020-07-31&amp;release=&amp;languages=en" TargetMode="External"/><Relationship Id="rId1" Type="http://schemas.openxmlformats.org/officeDocument/2006/relationships/slideLayout" Target="../slideLayouts/slideLayout12.xml"/><Relationship Id="rId5" Type="http://schemas.openxmlformats.org/officeDocument/2006/relationships/hyperlink" Target="https://user.medunigraz.at/stefan.schulz/presentations/2009--ICBO_Buffalo__SNOMED_CT%E2%80%99s_Ontological_Commitment.ppt.pdf" TargetMode="External"/><Relationship Id="rId4" Type="http://schemas.openxmlformats.org/officeDocument/2006/relationships/hyperlink" Target="https://snomedbrowser.org/?perspective=full&amp;conceptId1=162298006&amp;edition=MAIN/2026-08-01&amp;release=&amp;languages=en"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com/search?newwindow=1&amp;hl=en&amp;gl=ar&amp;q=werner+ceusters&amp;sclient=img&amp;udm=2" TargetMode="External"/><Relationship Id="rId2" Type="http://schemas.openxmlformats.org/officeDocument/2006/relationships/hyperlink" Target="https://www.amazon.com/s?k=black+cowboy+boots"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3.emf"/></Relationships>
</file>

<file path=ppt/slides/_rels/slide28.xml.rels><?xml version="1.0" encoding="UTF-8" standalone="yes"?>
<Relationships xmlns="http://schemas.openxmlformats.org/package/2006/relationships"><Relationship Id="rId2" Type="http://schemas.openxmlformats.org/officeDocument/2006/relationships/hyperlink" Target="https://philarchive.org/rec/SMITAR" TargetMode="Externa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hyperlink" Target="https://philarchive.org/rec/SMITAR" TargetMode="Externa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8" Type="http://schemas.openxmlformats.org/officeDocument/2006/relationships/hyperlink" Target="https://www.geeksforgeeks.org/graph-data-structure-and-algorithms/#connectivity" TargetMode="External"/><Relationship Id="rId13" Type="http://schemas.openxmlformats.org/officeDocument/2006/relationships/hyperlink" Target="https://www.geeksforgeeks.org/graph-data-structure-and-algorithms/#quickLinks" TargetMode="External"/><Relationship Id="rId3" Type="http://schemas.openxmlformats.org/officeDocument/2006/relationships/hyperlink" Target="https://www.geeksforgeeks.org/graph-data-structure-and-algorithms/#graphCycle" TargetMode="External"/><Relationship Id="rId7" Type="http://schemas.openxmlformats.org/officeDocument/2006/relationships/hyperlink" Target="https://www.geeksforgeeks.org/graph-data-structure-and-algorithms/#shortestPath" TargetMode="External"/><Relationship Id="rId12" Type="http://schemas.openxmlformats.org/officeDocument/2006/relationships/hyperlink" Target="https://www.geeksforgeeks.org/graph-data-structure-and-algorithms/#misc" TargetMode="External"/><Relationship Id="rId2" Type="http://schemas.openxmlformats.org/officeDocument/2006/relationships/hyperlink" Target="https://www.geeksforgeeks.org/graph-data-structure-and-algorithms/#introDFSnBFS" TargetMode="External"/><Relationship Id="rId1" Type="http://schemas.openxmlformats.org/officeDocument/2006/relationships/slideLayout" Target="../slideLayouts/slideLayout12.xml"/><Relationship Id="rId6" Type="http://schemas.openxmlformats.org/officeDocument/2006/relationships/hyperlink" Target="https://www.geeksforgeeks.org/graph-data-structure-and-algorithms/#backtracking" TargetMode="External"/><Relationship Id="rId11" Type="http://schemas.openxmlformats.org/officeDocument/2006/relationships/hyperlink" Target="https://www.geeksforgeeks.org/graph-data-structure-and-algorithms/#hardProblems" TargetMode="External"/><Relationship Id="rId5" Type="http://schemas.openxmlformats.org/officeDocument/2006/relationships/hyperlink" Target="https://www.geeksforgeeks.org/graph-data-structure-and-algorithms/#minimumSpanningTree" TargetMode="External"/><Relationship Id="rId10" Type="http://schemas.openxmlformats.org/officeDocument/2006/relationships/hyperlink" Target="https://www.geeksforgeeks.org/graph-data-structure-and-algorithms/#STLimplementation" TargetMode="External"/><Relationship Id="rId4" Type="http://schemas.openxmlformats.org/officeDocument/2006/relationships/hyperlink" Target="https://www.geeksforgeeks.org/graph-data-structure-and-algorithms/#topologicalSorting" TargetMode="External"/><Relationship Id="rId9" Type="http://schemas.openxmlformats.org/officeDocument/2006/relationships/hyperlink" Target="https://www.geeksforgeeks.org/graph-data-structure-and-algorithms/#maximumFlow" TargetMode="External"/><Relationship Id="rId14" Type="http://schemas.openxmlformats.org/officeDocument/2006/relationships/hyperlink" Target="https://www.geeksforgeeks.org/graph-data-structure-and-algorithms/"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hyperlink" Target="https://www.ncbi.nlm.nih.gov/books/NBK9679/" TargetMode="External"/><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hyperlink" Target="https://philarchive.org/rec/SMITAR" TargetMode="Externa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8" Type="http://schemas.openxmlformats.org/officeDocument/2006/relationships/hyperlink" Target="https://meshb.nlm.nih.gov/record/ui?ui=D001813" TargetMode="External"/><Relationship Id="rId13" Type="http://schemas.openxmlformats.org/officeDocument/2006/relationships/hyperlink" Target="https://meshb.nlm.nih.gov/record/ui?ui=D006321" TargetMode="External"/><Relationship Id="rId18" Type="http://schemas.openxmlformats.org/officeDocument/2006/relationships/hyperlink" Target="https://meshb.nlm.nih.gov/record/ui?ui=D006346" TargetMode="External"/><Relationship Id="rId26" Type="http://schemas.openxmlformats.org/officeDocument/2006/relationships/hyperlink" Target="https://meshb.nlm.nih.gov/record/ui?ui=D010496" TargetMode="External"/><Relationship Id="rId3" Type="http://schemas.openxmlformats.org/officeDocument/2006/relationships/hyperlink" Target="https://meshb.nlm.nih.gov/record/ui?ui=D001808" TargetMode="External"/><Relationship Id="rId21" Type="http://schemas.openxmlformats.org/officeDocument/2006/relationships/hyperlink" Target="https://meshb.nlm.nih.gov/record/ui?ui=D054085" TargetMode="External"/><Relationship Id="rId7" Type="http://schemas.openxmlformats.org/officeDocument/2006/relationships/hyperlink" Target="https://meshb.nlm.nih.gov/record/ui?ui=D049428" TargetMode="External"/><Relationship Id="rId12" Type="http://schemas.openxmlformats.org/officeDocument/2006/relationships/hyperlink" Target="https://meshb.nlm.nih.gov/record/ui?ui=D000077502" TargetMode="External"/><Relationship Id="rId17" Type="http://schemas.openxmlformats.org/officeDocument/2006/relationships/hyperlink" Target="https://meshb.nlm.nih.gov/record/ui?ui=D006329" TargetMode="External"/><Relationship Id="rId25" Type="http://schemas.openxmlformats.org/officeDocument/2006/relationships/hyperlink" Target="https://meshb.nlm.nih.gov/record/ui?ui=D009206" TargetMode="External"/><Relationship Id="rId2" Type="http://schemas.openxmlformats.org/officeDocument/2006/relationships/hyperlink" Target="https://meshb.nlm.nih.gov/record/ui?ui=D002319" TargetMode="External"/><Relationship Id="rId16" Type="http://schemas.openxmlformats.org/officeDocument/2006/relationships/hyperlink" Target="https://meshb.nlm.nih.gov/record/ui?ui=D006325" TargetMode="External"/><Relationship Id="rId20" Type="http://schemas.openxmlformats.org/officeDocument/2006/relationships/hyperlink" Target="https://meshb.nlm.nih.gov/record/ui?ui=D054089" TargetMode="External"/><Relationship Id="rId1" Type="http://schemas.openxmlformats.org/officeDocument/2006/relationships/slideLayout" Target="../slideLayouts/slideLayout12.xml"/><Relationship Id="rId6" Type="http://schemas.openxmlformats.org/officeDocument/2006/relationships/hyperlink" Target="https://meshb.nlm.nih.gov/record/ui?ui=D001812" TargetMode="External"/><Relationship Id="rId11" Type="http://schemas.openxmlformats.org/officeDocument/2006/relationships/hyperlink" Target="https://meshb.nlm.nih.gov/record/ui?ui=D060730" TargetMode="External"/><Relationship Id="rId24" Type="http://schemas.openxmlformats.org/officeDocument/2006/relationships/hyperlink" Target="https://meshb.nlm.nih.gov/record/ui?ui=D006352" TargetMode="External"/><Relationship Id="rId5" Type="http://schemas.openxmlformats.org/officeDocument/2006/relationships/hyperlink" Target="https://meshb.nlm.nih.gov/record/ui?ui=D018916" TargetMode="External"/><Relationship Id="rId15" Type="http://schemas.openxmlformats.org/officeDocument/2006/relationships/hyperlink" Target="https://meshb.nlm.nih.gov/record/ui?ui=D005318" TargetMode="External"/><Relationship Id="rId23" Type="http://schemas.openxmlformats.org/officeDocument/2006/relationships/hyperlink" Target="https://meshb.nlm.nih.gov/record/ui?ui=D006351" TargetMode="External"/><Relationship Id="rId10" Type="http://schemas.openxmlformats.org/officeDocument/2006/relationships/hyperlink" Target="https://meshb.nlm.nih.gov/record/ui?ui=D001814" TargetMode="External"/><Relationship Id="rId19" Type="http://schemas.openxmlformats.org/officeDocument/2006/relationships/hyperlink" Target="https://meshb.nlm.nih.gov/record/ui?ui=D054087" TargetMode="External"/><Relationship Id="rId4" Type="http://schemas.openxmlformats.org/officeDocument/2006/relationships/hyperlink" Target="https://meshb.nlm.nih.gov/record/ui?ui=D015824" TargetMode="External"/><Relationship Id="rId9" Type="http://schemas.openxmlformats.org/officeDocument/2006/relationships/hyperlink" Target="https://meshb.nlm.nih.gov/record/ui?ui=D000099130" TargetMode="External"/><Relationship Id="rId14" Type="http://schemas.openxmlformats.org/officeDocument/2006/relationships/hyperlink" Target="https://meshb.nlm.nih.gov/record/ui?ui=D004699" TargetMode="External"/><Relationship Id="rId22" Type="http://schemas.openxmlformats.org/officeDocument/2006/relationships/hyperlink" Target="https://meshb.nlm.nih.gov/record/ui?ui=D054088"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hyperlink" Target="https://pmc.ncbi.nlm.nih.gov/articles/PMC2232596/" TargetMode="External"/><Relationship Id="rId2" Type="http://schemas.openxmlformats.org/officeDocument/2006/relationships/image" Target="../media/image25.emf"/><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aai.org/papers/040-AAAI99-040-partonomic-reasoning-as-taxonomic-reasoning-in-medicine/" TargetMode="Externa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hyperlink" Target="https://snomedbrowser.org/?perspective=full&amp;conceptId1=66754008&amp;edition=MAIN/2026-08-01&amp;release=&amp;languages=en" TargetMode="Externa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hyperlink" Target="https://philarchive.org/rec/SMITAR" TargetMode="Externa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hyperlink" Target="https://meshb.nlm.nih.gov/record/ui?ui=D005858" TargetMode="External"/><Relationship Id="rId2" Type="http://schemas.openxmlformats.org/officeDocument/2006/relationships/hyperlink" Target="https://snomedbrowser.org/?perspective=full&amp;conceptId1=223369002&amp;edition=MAIN/2026-08-01&amp;release=&amp;languages=en" TargetMode="Externa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s://www.meddra.or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hyperlink" Target="https://en.wikipedia.org/wiki/Formal_concept_analysis" TargetMode="Externa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hyperlink" Target="https://en.wikipedia.org/wiki/Formal_concept_analysis" TargetMode="External"/><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hyperlink" Target="https://en.wikipedia.org/wiki/Formal_concept_analysis"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hyperlink" Target="https://en.wikipedia.org/wiki/Formal_concept_analysis"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33.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hyperlink" Target="https://pmc.ncbi.nlm.nih.gov/articles/PMC3104413/" TargetMode="Externa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hyperlink" Target="http://www.google.com/imgres?num=10&amp;hl=en&amp;safe=off&amp;tbo=d&amp;biw=1680&amp;bih=858&amp;tbm=isch&amp;tbnid=GWR3fBGcpQvbjM:&amp;imgrefurl=http://www.tvscoop.tv/2008/04/can_a_person_ha.html&amp;docid=skeNrvquM8D3hM&amp;imgurl=http://www.tvscoop.tv/76495669.jpg&amp;w=2003&amp;h=3000&amp;ei=EzbvUOTBAbO10AGGq4G4BQ&amp;zoom=1" TargetMode="External"/><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12.xml"/><Relationship Id="rId4" Type="http://schemas.openxmlformats.org/officeDocument/2006/relationships/image" Target="../media/image36.jpeg"/></Relationships>
</file>

<file path=ppt/slides/_rels/slide87.xml.rels><?xml version="1.0" encoding="UTF-8" standalone="yes"?>
<Relationships xmlns="http://schemas.openxmlformats.org/package/2006/relationships"><Relationship Id="rId3" Type="http://schemas.openxmlformats.org/officeDocument/2006/relationships/hyperlink" Target="http://www.google.com/imgres?num=10&amp;hl=en&amp;safe=off&amp;tbo=d&amp;biw=1680&amp;bih=858&amp;tbm=isch&amp;tbnid=GWR3fBGcpQvbjM:&amp;imgrefurl=http://www.tvscoop.tv/2008/04/can_a_person_ha.html&amp;docid=skeNrvquM8D3hM&amp;imgurl=http://www.tvscoop.tv/76495669.jpg&amp;w=2003&amp;h=3000&amp;ei=EzbvUOTBAbO10AGGq4G4BQ&amp;zoom=1" TargetMode="External"/><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12.xml"/><Relationship Id="rId4" Type="http://schemas.openxmlformats.org/officeDocument/2006/relationships/image" Target="../media/image36.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hyperlink" Target="https://plato.stanford.edu/archives/spr2019/entries/mereology/" TargetMode="Externa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hyperlink" Target="https://pmc.ncbi.nlm.nih.gov/articles/PMC3104413/" TargetMode="Externa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5.xml"/><Relationship Id="rId7" Type="http://schemas.openxmlformats.org/officeDocument/2006/relationships/image" Target="../media/image44.png"/><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46.png"/><Relationship Id="rId5" Type="http://schemas.openxmlformats.org/officeDocument/2006/relationships/image" Target="../media/image43.png"/><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ctrTitle"/>
          </p:nvPr>
        </p:nvSpPr>
        <p:spPr>
          <a:xfrm>
            <a:off x="5080" y="1600200"/>
            <a:ext cx="8991600" cy="1066800"/>
          </a:xfrm>
          <a:ln/>
        </p:spPr>
        <p:txBody>
          <a:bodyPr/>
          <a:lstStyle/>
          <a:p>
            <a:pPr>
              <a:tabLst>
                <a:tab pos="5376863" algn="l"/>
              </a:tabLst>
            </a:pPr>
            <a:r>
              <a:rPr lang="en-US" sz="2400" dirty="0"/>
              <a:t>BMI508 – Fall 2026</a:t>
            </a:r>
            <a:br>
              <a:rPr lang="en-US" sz="2400" dirty="0"/>
            </a:br>
            <a:r>
              <a:rPr lang="en-US" sz="2400" dirty="0"/>
              <a:t>Introduction to Biomedical Ontology</a:t>
            </a:r>
            <a:br>
              <a:rPr lang="en-US" sz="4400" dirty="0"/>
            </a:br>
            <a:br>
              <a:rPr lang="en-US" sz="4400" dirty="0"/>
            </a:br>
            <a:r>
              <a:rPr lang="en-US" sz="3200" dirty="0"/>
              <a:t>Class 2 – Sept 2, 2026</a:t>
            </a:r>
            <a:br>
              <a:rPr lang="en-US" sz="4400" dirty="0"/>
            </a:br>
            <a:r>
              <a:rPr lang="en-US" sz="4400" dirty="0"/>
              <a:t>What is an ontology?</a:t>
            </a:r>
            <a:br>
              <a:rPr lang="en-US" sz="4400" dirty="0"/>
            </a:br>
            <a:br>
              <a:rPr lang="en-US" dirty="0"/>
            </a:br>
            <a:br>
              <a:rPr lang="en-US" dirty="0"/>
            </a:br>
            <a:endParaRPr lang="en-US" dirty="0">
              <a:cs typeface="Arial" panose="020B0604020202020204" pitchFamily="34" charset="0"/>
            </a:endParaRPr>
          </a:p>
        </p:txBody>
      </p:sp>
      <p:sp>
        <p:nvSpPr>
          <p:cNvPr id="18435" name="Rectangle 3"/>
          <p:cNvSpPr>
            <a:spLocks noGrp="1" noChangeArrowheads="1"/>
          </p:cNvSpPr>
          <p:nvPr>
            <p:ph type="subTitle" idx="1"/>
          </p:nvPr>
        </p:nvSpPr>
        <p:spPr>
          <a:xfrm>
            <a:off x="0" y="5029200"/>
            <a:ext cx="9144000" cy="1600200"/>
          </a:xfrm>
          <a:ln/>
          <a:extLst>
            <a:ext uri="{91240B29-F687-4F45-9708-019B960494DF}">
              <a14:hiddenLine xmlns:a14="http://schemas.microsoft.com/office/drawing/2010/main" w="9525">
                <a:solidFill>
                  <a:schemeClr val="tx1"/>
                </a:solidFill>
                <a:miter lim="800000"/>
                <a:headEnd type="none" w="med" len="med"/>
                <a:tailEnd type="none" w="med" len="med"/>
              </a14:hiddenLine>
            </a:ext>
          </a:extLst>
        </p:spPr>
        <p:txBody>
          <a:bodyPr/>
          <a:lstStyle/>
          <a:p>
            <a:pPr defTabSz="566738">
              <a:lnSpc>
                <a:spcPct val="80000"/>
              </a:lnSpc>
            </a:pPr>
            <a:r>
              <a:rPr lang="en-GB" altLang="ja-JP" sz="2800" b="1" dirty="0">
                <a:ea typeface="ＭＳ 明朝" panose="02020609040205080304" pitchFamily="49" charset="-128"/>
              </a:rPr>
              <a:t>Werner CEUSTERS</a:t>
            </a:r>
            <a:endParaRPr lang="en-US" altLang="ja-JP" sz="1800" i="1" baseline="30000" dirty="0">
              <a:ea typeface="ＭＳ 明朝" panose="02020609040205080304" pitchFamily="49" charset="-128"/>
            </a:endParaRPr>
          </a:p>
          <a:p>
            <a:pPr defTabSz="566738"/>
            <a:r>
              <a:rPr lang="en-GB" sz="1800" i="1" dirty="0"/>
              <a:t>Department of Biomedical Informatics, University at Buffalo, USA</a:t>
            </a:r>
          </a:p>
        </p:txBody>
      </p:sp>
      <p:grpSp>
        <p:nvGrpSpPr>
          <p:cNvPr id="5" name="Group 4"/>
          <p:cNvGrpSpPr/>
          <p:nvPr/>
        </p:nvGrpSpPr>
        <p:grpSpPr>
          <a:xfrm>
            <a:off x="-152400" y="609600"/>
            <a:ext cx="9296400" cy="466726"/>
            <a:chOff x="-152400" y="609600"/>
            <a:chExt cx="9296400" cy="466726"/>
          </a:xfrm>
        </p:grpSpPr>
        <p:sp>
          <p:nvSpPr>
            <p:cNvPr id="6" name="Rectangle 5"/>
            <p:cNvSpPr/>
            <p:nvPr/>
          </p:nvSpPr>
          <p:spPr bwMode="auto">
            <a:xfrm>
              <a:off x="5562600" y="609600"/>
              <a:ext cx="3581400" cy="466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7" name="Picture 6" descr="Jacobs School of Medicine and Biomedical Sciences 1-line lock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09600"/>
              <a:ext cx="6477000" cy="4667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62957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0C4C08-5FF3-4B10-917F-3A4ADE001236}"/>
              </a:ext>
            </a:extLst>
          </p:cNvPr>
          <p:cNvSpPr>
            <a:spLocks noGrp="1"/>
          </p:cNvSpPr>
          <p:nvPr>
            <p:ph type="title"/>
          </p:nvPr>
        </p:nvSpPr>
        <p:spPr/>
        <p:txBody>
          <a:bodyPr/>
          <a:lstStyle/>
          <a:p>
            <a:r>
              <a:rPr lang="en-US" dirty="0"/>
              <a:t>Assignment A1</a:t>
            </a:r>
          </a:p>
        </p:txBody>
      </p:sp>
      <p:sp>
        <p:nvSpPr>
          <p:cNvPr id="5" name="Content Placeholder 4">
            <a:extLst>
              <a:ext uri="{FF2B5EF4-FFF2-40B4-BE49-F238E27FC236}">
                <a16:creationId xmlns:a16="http://schemas.microsoft.com/office/drawing/2014/main" id="{0F0EDC6E-1DFB-4D14-99A1-7516737B9B5C}"/>
              </a:ext>
            </a:extLst>
          </p:cNvPr>
          <p:cNvSpPr>
            <a:spLocks noGrp="1"/>
          </p:cNvSpPr>
          <p:nvPr>
            <p:ph idx="1"/>
          </p:nvPr>
        </p:nvSpPr>
        <p:spPr>
          <a:xfrm>
            <a:off x="228600" y="1524000"/>
            <a:ext cx="8763000" cy="4953000"/>
          </a:xfrm>
        </p:spPr>
        <p:txBody>
          <a:bodyPr/>
          <a:lstStyle/>
          <a:p>
            <a:pPr>
              <a:buFont typeface="Arial" panose="020B0604020202020204" pitchFamily="34" charset="0"/>
              <a:buChar char="•"/>
            </a:pPr>
            <a:r>
              <a:rPr lang="en-US" sz="2200" dirty="0"/>
              <a:t>A1: Reading R1 contains on the pages 17 to 19 several </a:t>
            </a:r>
            <a:r>
              <a:rPr lang="en-US" sz="2200" u="sng" dirty="0"/>
              <a:t>literal</a:t>
            </a:r>
            <a:r>
              <a:rPr lang="en-US" sz="2200" dirty="0"/>
              <a:t> examples of what went wrong in certain representational systems and explains why they are mistakes. Of these examples, pick </a:t>
            </a:r>
            <a:r>
              <a:rPr lang="en-US" sz="2200" b="1" u="sng" dirty="0"/>
              <a:t>three</a:t>
            </a:r>
            <a:r>
              <a:rPr lang="en-US" sz="2200" dirty="0"/>
              <a:t> mistakes, each one being of a distinct type, and do for each of these examples the following:</a:t>
            </a:r>
          </a:p>
          <a:p>
            <a:pPr marL="1201738" lvl="2" indent="-401638">
              <a:buNone/>
            </a:pPr>
            <a:r>
              <a:rPr lang="en-US" dirty="0"/>
              <a:t>(1) copy the example to a Word document,</a:t>
            </a:r>
          </a:p>
          <a:p>
            <a:pPr marL="1201738" lvl="2" indent="-401638">
              <a:buNone/>
            </a:pPr>
            <a:r>
              <a:rPr lang="en-US" dirty="0"/>
              <a:t>(2) explain in 1 sentence what the type of mistake is,</a:t>
            </a:r>
          </a:p>
          <a:p>
            <a:pPr marL="1201738" lvl="2" indent="-401638">
              <a:buNone/>
            </a:pPr>
            <a:r>
              <a:rPr lang="en-US" dirty="0"/>
              <a:t>(3) find a similar mistake in one of the representational systems of which the links are provided in class C1, but not a mistake that has been discussed in class C1 or C2.</a:t>
            </a:r>
          </a:p>
          <a:p>
            <a:pPr marL="1201738" lvl="2" indent="-401638">
              <a:buNone/>
            </a:pPr>
            <a:r>
              <a:rPr lang="en-US" dirty="0"/>
              <a:t>(4) use what you learned from R2 and the C1 and C2 lectures to propose a correction and motivate why it is correct.</a:t>
            </a:r>
          </a:p>
          <a:p>
            <a:pPr>
              <a:buFont typeface="Arial" panose="020B0604020202020204" pitchFamily="34" charset="0"/>
              <a:buChar char="•"/>
            </a:pPr>
            <a:r>
              <a:rPr lang="en-US" sz="2200" dirty="0"/>
              <a:t>Upload your work in a Word doc to the assignment folder. Name of the file: ‘BMI508-A1-[your </a:t>
            </a:r>
            <a:r>
              <a:rPr lang="en-US" sz="2200" dirty="0" err="1"/>
              <a:t>ubitname</a:t>
            </a:r>
            <a:r>
              <a:rPr lang="en-US" sz="2200" dirty="0"/>
              <a:t>].docx’</a:t>
            </a:r>
          </a:p>
          <a:p>
            <a:pPr>
              <a:buFont typeface="Arial" panose="020B0604020202020204" pitchFamily="34" charset="0"/>
              <a:buChar char="•"/>
            </a:pPr>
            <a:r>
              <a:rPr lang="en-US" sz="2200" dirty="0"/>
              <a:t>Due date: Sep 7 – noon. </a:t>
            </a:r>
          </a:p>
        </p:txBody>
      </p:sp>
    </p:spTree>
    <p:extLst>
      <p:ext uri="{BB962C8B-B14F-4D97-AF65-F5344CB8AC3E}">
        <p14:creationId xmlns:p14="http://schemas.microsoft.com/office/powerpoint/2010/main" val="157741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2C05-0398-427C-A768-A63BE1FFEED6}"/>
              </a:ext>
            </a:extLst>
          </p:cNvPr>
          <p:cNvSpPr>
            <a:spLocks noGrp="1"/>
          </p:cNvSpPr>
          <p:nvPr>
            <p:ph type="title"/>
          </p:nvPr>
        </p:nvSpPr>
        <p:spPr/>
        <p:txBody>
          <a:bodyPr/>
          <a:lstStyle/>
          <a:p>
            <a:r>
              <a:rPr lang="en-US" dirty="0"/>
              <a:t>Assessment of A1</a:t>
            </a:r>
          </a:p>
        </p:txBody>
      </p:sp>
      <p:sp>
        <p:nvSpPr>
          <p:cNvPr id="3" name="Content Placeholder 2">
            <a:extLst>
              <a:ext uri="{FF2B5EF4-FFF2-40B4-BE49-F238E27FC236}">
                <a16:creationId xmlns:a16="http://schemas.microsoft.com/office/drawing/2014/main" id="{EE5ADCB7-0CDF-43DE-ADA9-03E537BE8711}"/>
              </a:ext>
            </a:extLst>
          </p:cNvPr>
          <p:cNvSpPr>
            <a:spLocks noGrp="1"/>
          </p:cNvSpPr>
          <p:nvPr>
            <p:ph idx="1"/>
          </p:nvPr>
        </p:nvSpPr>
        <p:spPr/>
        <p:txBody>
          <a:bodyPr/>
          <a:lstStyle/>
          <a:p>
            <a:pPr>
              <a:buFont typeface="Arial" panose="020B0604020202020204" pitchFamily="34" charset="0"/>
              <a:buChar char="•"/>
            </a:pPr>
            <a:r>
              <a:rPr lang="en-US" dirty="0"/>
              <a:t>Three concrete and distinct examples identified: 20%</a:t>
            </a:r>
          </a:p>
          <a:p>
            <a:pPr>
              <a:buFont typeface="Arial" panose="020B0604020202020204" pitchFamily="34" charset="0"/>
              <a:buChar char="•"/>
            </a:pPr>
            <a:r>
              <a:rPr lang="en-US" dirty="0"/>
              <a:t>Mistakes correctly explained: 20%</a:t>
            </a:r>
          </a:p>
          <a:p>
            <a:pPr>
              <a:buFont typeface="Arial" panose="020B0604020202020204" pitchFamily="34" charset="0"/>
              <a:buChar char="•"/>
            </a:pPr>
            <a:r>
              <a:rPr lang="en-US" dirty="0"/>
              <a:t>Similar mistakes found in the representational systems discussed in C1 and explained why: 40%</a:t>
            </a:r>
          </a:p>
          <a:p>
            <a:pPr>
              <a:buFont typeface="Arial" panose="020B0604020202020204" pitchFamily="34" charset="0"/>
              <a:buChar char="•"/>
            </a:pPr>
            <a:r>
              <a:rPr lang="en-US" dirty="0"/>
              <a:t>Soundness of proposed corrections with argumentation and motivation from R2 and lecture carried out: 20%.</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Counts for 3% of total final score.</a:t>
            </a:r>
          </a:p>
        </p:txBody>
      </p:sp>
      <p:sp>
        <p:nvSpPr>
          <p:cNvPr id="4" name="Slide Number Placeholder 3">
            <a:extLst>
              <a:ext uri="{FF2B5EF4-FFF2-40B4-BE49-F238E27FC236}">
                <a16:creationId xmlns:a16="http://schemas.microsoft.com/office/drawing/2014/main" id="{D2EA177C-B63E-4D49-B02B-54C9D8447F1F}"/>
              </a:ext>
            </a:extLst>
          </p:cNvPr>
          <p:cNvSpPr>
            <a:spLocks noGrp="1"/>
          </p:cNvSpPr>
          <p:nvPr>
            <p:ph type="sldNum" sz="quarter" idx="3"/>
          </p:nvPr>
        </p:nvSpPr>
        <p:spPr/>
        <p:txBody>
          <a:bodyPr/>
          <a:lstStyle/>
          <a:p>
            <a:fld id="{7C5DB68A-9D44-4073-920F-D08D647C06A7}" type="slidenum">
              <a:rPr lang="en-US" smtClean="0"/>
              <a:t>3</a:t>
            </a:fld>
            <a:endParaRPr lang="en-US" dirty="0"/>
          </a:p>
        </p:txBody>
      </p:sp>
    </p:spTree>
    <p:extLst>
      <p:ext uri="{BB962C8B-B14F-4D97-AF65-F5344CB8AC3E}">
        <p14:creationId xmlns:p14="http://schemas.microsoft.com/office/powerpoint/2010/main" val="3898714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Grp="1" noChangeArrowheads="1"/>
          </p:cNvSpPr>
          <p:nvPr>
            <p:ph type="title"/>
          </p:nvPr>
        </p:nvSpPr>
        <p:spPr/>
        <p:txBody>
          <a:bodyPr/>
          <a:lstStyle/>
          <a:p>
            <a:pPr eaLnBrk="1" hangingPunct="1"/>
            <a:r>
              <a:rPr lang="en-US" altLang="en-US"/>
              <a:t>‘</a:t>
            </a:r>
            <a:r>
              <a:rPr lang="en-US" altLang="en-US" i="1"/>
              <a:t>Ontology</a:t>
            </a:r>
            <a:r>
              <a:rPr lang="en-US" altLang="en-US"/>
              <a:t>’</a:t>
            </a:r>
          </a:p>
        </p:txBody>
      </p:sp>
      <p:sp>
        <p:nvSpPr>
          <p:cNvPr id="49155" name="Rectangle 3"/>
          <p:cNvSpPr>
            <a:spLocks noGrp="1" noChangeArrowheads="1"/>
          </p:cNvSpPr>
          <p:nvPr>
            <p:ph idx="1"/>
          </p:nvPr>
        </p:nvSpPr>
        <p:spPr/>
        <p:txBody>
          <a:bodyPr/>
          <a:lstStyle/>
          <a:p>
            <a:pPr eaLnBrk="1" hangingPunct="1">
              <a:lnSpc>
                <a:spcPct val="90000"/>
              </a:lnSpc>
            </a:pPr>
            <a:r>
              <a:rPr lang="en-US" altLang="en-US" sz="2800"/>
              <a:t>In philosophy:</a:t>
            </a:r>
          </a:p>
          <a:p>
            <a:pPr lvl="1" eaLnBrk="1" hangingPunct="1">
              <a:lnSpc>
                <a:spcPct val="90000"/>
              </a:lnSpc>
            </a:pPr>
            <a:r>
              <a:rPr lang="en-US" altLang="en-US" sz="2400" b="1" i="1" u="sng">
                <a:solidFill>
                  <a:srgbClr val="FFFF00"/>
                </a:solidFill>
              </a:rPr>
              <a:t>Ontology</a:t>
            </a:r>
            <a:r>
              <a:rPr lang="en-US" altLang="en-US" sz="2400"/>
              <a:t> </a:t>
            </a:r>
            <a:r>
              <a:rPr lang="en-US" altLang="en-US" sz="1600"/>
              <a:t>(no plural)</a:t>
            </a:r>
            <a:r>
              <a:rPr lang="en-US" altLang="en-US" sz="2400"/>
              <a:t> is the study of what entities exist and how they relate to each other;</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063089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p:cNvSpPr>
            <a:spLocks noGrp="1" noChangeArrowheads="1"/>
          </p:cNvSpPr>
          <p:nvPr>
            <p:ph type="title"/>
          </p:nvPr>
        </p:nvSpPr>
        <p:spPr/>
        <p:txBody>
          <a:bodyPr/>
          <a:lstStyle/>
          <a:p>
            <a:pPr eaLnBrk="1" hangingPunct="1"/>
            <a:r>
              <a:rPr lang="en-US" altLang="en-US"/>
              <a:t>‘</a:t>
            </a:r>
            <a:r>
              <a:rPr lang="en-US" altLang="en-US" i="1"/>
              <a:t>Ontology</a:t>
            </a:r>
            <a:r>
              <a:rPr lang="en-US" altLang="en-US"/>
              <a:t>’</a:t>
            </a:r>
          </a:p>
        </p:txBody>
      </p:sp>
      <p:sp>
        <p:nvSpPr>
          <p:cNvPr id="51203" name="Rectangle 3"/>
          <p:cNvSpPr>
            <a:spLocks noGrp="1" noChangeArrowheads="1"/>
          </p:cNvSpPr>
          <p:nvPr>
            <p:ph idx="1"/>
          </p:nvPr>
        </p:nvSpPr>
        <p:spPr/>
        <p:txBody>
          <a:bodyPr/>
          <a:lstStyle/>
          <a:p>
            <a:pPr eaLnBrk="1" hangingPunct="1">
              <a:lnSpc>
                <a:spcPct val="90000"/>
              </a:lnSpc>
            </a:pPr>
            <a:r>
              <a:rPr lang="en-US" altLang="en-US" sz="2800"/>
              <a:t>In philosophy:</a:t>
            </a:r>
          </a:p>
          <a:p>
            <a:pPr lvl="1" eaLnBrk="1" hangingPunct="1">
              <a:lnSpc>
                <a:spcPct val="90000"/>
              </a:lnSpc>
            </a:pPr>
            <a:r>
              <a:rPr lang="en-US" altLang="en-US" sz="2400" b="1" i="1" u="sng">
                <a:solidFill>
                  <a:srgbClr val="FFFF00"/>
                </a:solidFill>
              </a:rPr>
              <a:t>Ontology</a:t>
            </a:r>
            <a:r>
              <a:rPr lang="en-US" altLang="en-US" sz="2400"/>
              <a:t> </a:t>
            </a:r>
            <a:r>
              <a:rPr lang="en-US" altLang="en-US" sz="1600"/>
              <a:t>(no plural)</a:t>
            </a:r>
            <a:r>
              <a:rPr lang="en-US" altLang="en-US" sz="2400"/>
              <a:t> is the study of what entities exist and how they relate to each other;</a:t>
            </a:r>
          </a:p>
          <a:p>
            <a:pPr lvl="1" eaLnBrk="1" hangingPunct="1">
              <a:lnSpc>
                <a:spcPct val="90000"/>
              </a:lnSpc>
            </a:pPr>
            <a:r>
              <a:rPr lang="en-US" altLang="en-US" sz="2000"/>
              <a:t>by some philosophers taken to be synonymous with </a:t>
            </a:r>
            <a:r>
              <a:rPr lang="en-US" altLang="en-US" sz="2400"/>
              <a:t>‘</a:t>
            </a:r>
            <a:r>
              <a:rPr lang="en-US" altLang="en-US" sz="2400" b="1" i="1" u="sng">
                <a:solidFill>
                  <a:srgbClr val="00B050"/>
                </a:solidFill>
              </a:rPr>
              <a:t>metaphysics</a:t>
            </a:r>
            <a:r>
              <a:rPr lang="en-US" altLang="en-US" sz="2400"/>
              <a:t>’ </a:t>
            </a:r>
            <a:r>
              <a:rPr lang="en-US" altLang="en-US" sz="2000"/>
              <a:t>while others draw distinctions in many distinct ways</a:t>
            </a:r>
            <a:r>
              <a:rPr lang="en-US" altLang="en-US" sz="2400"/>
              <a:t> </a:t>
            </a:r>
            <a:r>
              <a:rPr lang="en-US" altLang="en-US" sz="1200"/>
              <a:t>(the distinctions being irrelevant for this talk)</a:t>
            </a:r>
            <a:r>
              <a:rPr lang="en-US" altLang="en-US" sz="2400"/>
              <a:t>, </a:t>
            </a:r>
            <a:r>
              <a:rPr lang="en-US" altLang="en-US" sz="2000"/>
              <a:t>but almost agreeing on the following classification:</a:t>
            </a:r>
          </a:p>
          <a:p>
            <a:pPr lvl="2" eaLnBrk="1" hangingPunct="1">
              <a:lnSpc>
                <a:spcPct val="90000"/>
              </a:lnSpc>
            </a:pPr>
            <a:r>
              <a:rPr lang="en-US" altLang="en-US" sz="2000">
                <a:solidFill>
                  <a:srgbClr val="00B050"/>
                </a:solidFill>
              </a:rPr>
              <a:t>metaphysics </a:t>
            </a:r>
            <a:r>
              <a:rPr lang="en-US" altLang="en-US" sz="2000">
                <a:solidFill>
                  <a:schemeClr val="bg1"/>
                </a:solidFill>
                <a:sym typeface="Wingdings" panose="05000000000000000000" pitchFamily="2" charset="2"/>
              </a:rPr>
              <a:t> studies ‘</a:t>
            </a:r>
            <a:r>
              <a:rPr lang="en-US" altLang="en-US" sz="2000" i="1">
                <a:solidFill>
                  <a:schemeClr val="bg1"/>
                </a:solidFill>
                <a:sym typeface="Wingdings" panose="05000000000000000000" pitchFamily="2" charset="2"/>
              </a:rPr>
              <a:t>how</a:t>
            </a:r>
            <a:r>
              <a:rPr lang="en-US" altLang="en-US" sz="2000">
                <a:solidFill>
                  <a:schemeClr val="bg1"/>
                </a:solidFill>
                <a:sym typeface="Wingdings" panose="05000000000000000000" pitchFamily="2" charset="2"/>
              </a:rPr>
              <a:t> is the world?’</a:t>
            </a:r>
            <a:endParaRPr lang="en-US" altLang="en-US" sz="2000">
              <a:solidFill>
                <a:schemeClr val="bg1"/>
              </a:solidFill>
            </a:endParaRPr>
          </a:p>
          <a:p>
            <a:pPr lvl="3" eaLnBrk="1" hangingPunct="1">
              <a:lnSpc>
                <a:spcPct val="90000"/>
              </a:lnSpc>
            </a:pPr>
            <a:r>
              <a:rPr lang="en-US" altLang="en-US" sz="1600">
                <a:solidFill>
                  <a:srgbClr val="00B050"/>
                </a:solidFill>
              </a:rPr>
              <a:t>general metaphysics </a:t>
            </a:r>
            <a:r>
              <a:rPr lang="en-US" altLang="en-US" sz="1600">
                <a:solidFill>
                  <a:schemeClr val="bg1"/>
                </a:solidFill>
                <a:sym typeface="Wingdings" panose="05000000000000000000" pitchFamily="2" charset="2"/>
              </a:rPr>
              <a:t> studies general principles and ‘laws’ about the world</a:t>
            </a:r>
            <a:endParaRPr lang="en-US" altLang="en-US" sz="1600">
              <a:solidFill>
                <a:schemeClr val="bg1"/>
              </a:solidFill>
            </a:endParaRPr>
          </a:p>
          <a:p>
            <a:pPr lvl="4" eaLnBrk="1" hangingPunct="1">
              <a:lnSpc>
                <a:spcPct val="90000"/>
              </a:lnSpc>
            </a:pPr>
            <a:r>
              <a:rPr lang="en-US" altLang="en-US" sz="1600">
                <a:solidFill>
                  <a:srgbClr val="FFFF00"/>
                </a:solidFill>
              </a:rPr>
              <a:t>ontology </a:t>
            </a:r>
            <a:r>
              <a:rPr lang="en-US" altLang="en-US" sz="1600">
                <a:solidFill>
                  <a:schemeClr val="bg1"/>
                </a:solidFill>
                <a:sym typeface="Wingdings" panose="05000000000000000000" pitchFamily="2" charset="2"/>
              </a:rPr>
              <a:t> studies what type of entities exist in the world</a:t>
            </a:r>
            <a:endParaRPr lang="en-US" altLang="en-US" sz="1600">
              <a:solidFill>
                <a:schemeClr val="bg1"/>
              </a:solidFill>
            </a:endParaRPr>
          </a:p>
          <a:p>
            <a:pPr lvl="3" eaLnBrk="1" hangingPunct="1">
              <a:lnSpc>
                <a:spcPct val="90000"/>
              </a:lnSpc>
            </a:pPr>
            <a:r>
              <a:rPr lang="en-US" altLang="en-US" sz="1600">
                <a:solidFill>
                  <a:srgbClr val="00B050"/>
                </a:solidFill>
              </a:rPr>
              <a:t>special metaphysics </a:t>
            </a:r>
            <a:r>
              <a:rPr lang="en-US" altLang="en-US" sz="1600">
                <a:solidFill>
                  <a:schemeClr val="bg1"/>
                </a:solidFill>
                <a:sym typeface="Wingdings" panose="05000000000000000000" pitchFamily="2" charset="2"/>
              </a:rPr>
              <a:t> focuses on specific principles and entities </a:t>
            </a:r>
            <a:endParaRPr lang="en-US" altLang="en-US" sz="1600">
              <a:solidFill>
                <a:schemeClr val="bg1"/>
              </a:solidFill>
            </a:endParaRPr>
          </a:p>
          <a:p>
            <a:pPr lvl="1" eaLnBrk="1" hangingPunct="1">
              <a:lnSpc>
                <a:spcPct val="90000"/>
              </a:lnSpc>
            </a:pPr>
            <a:r>
              <a:rPr lang="en-US" altLang="en-US" sz="2000"/>
              <a:t>distinct from ‘</a:t>
            </a:r>
            <a:r>
              <a:rPr lang="en-US" altLang="en-US" sz="2000" b="1" i="1" u="sng">
                <a:solidFill>
                  <a:srgbClr val="00B050"/>
                </a:solidFill>
              </a:rPr>
              <a:t>epistemology</a:t>
            </a:r>
            <a:r>
              <a:rPr lang="en-US" altLang="en-US" sz="2000"/>
              <a:t>’ which is the study of how we can come to know about what exists.</a:t>
            </a:r>
          </a:p>
          <a:p>
            <a:pPr lvl="1" eaLnBrk="1" hangingPunct="1">
              <a:lnSpc>
                <a:spcPct val="90000"/>
              </a:lnSpc>
            </a:pPr>
            <a:r>
              <a:rPr lang="en-US" altLang="en-US" sz="2000"/>
              <a:t>distinct from ‘</a:t>
            </a:r>
            <a:r>
              <a:rPr lang="en-US" altLang="en-US" sz="2000" b="1" i="1" u="sng">
                <a:solidFill>
                  <a:srgbClr val="00CC99"/>
                </a:solidFill>
              </a:rPr>
              <a:t>terminology</a:t>
            </a:r>
            <a:r>
              <a:rPr lang="en-US" altLang="en-US" sz="2000"/>
              <a:t>’ which is the study of what terms mean and how to name things.</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344877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a:t>Distinct questions of distinct types</a:t>
            </a:r>
          </a:p>
        </p:txBody>
      </p:sp>
      <p:sp>
        <p:nvSpPr>
          <p:cNvPr id="53251" name="Content Placeholder 2"/>
          <p:cNvSpPr>
            <a:spLocks noGrp="1"/>
          </p:cNvSpPr>
          <p:nvPr>
            <p:ph idx="1"/>
          </p:nvPr>
        </p:nvSpPr>
        <p:spPr/>
        <p:txBody>
          <a:bodyPr>
            <a:normAutofit/>
          </a:bodyPr>
          <a:lstStyle/>
          <a:p>
            <a:pPr>
              <a:defRPr/>
            </a:pPr>
            <a:r>
              <a:rPr lang="en-US" dirty="0">
                <a:solidFill>
                  <a:schemeClr val="bg1"/>
                </a:solidFill>
              </a:rPr>
              <a:t>Terminological: </a:t>
            </a:r>
          </a:p>
          <a:p>
            <a:pPr lvl="1">
              <a:defRPr/>
            </a:pPr>
            <a:r>
              <a:rPr lang="en-US" i="1" dirty="0">
                <a:solidFill>
                  <a:schemeClr val="bg1"/>
                </a:solidFill>
              </a:rPr>
              <a:t>what does ‘pain’ mean ?</a:t>
            </a:r>
          </a:p>
          <a:p>
            <a:pPr>
              <a:defRPr/>
            </a:pPr>
            <a:r>
              <a:rPr lang="en-US" dirty="0">
                <a:solidFill>
                  <a:schemeClr val="bg1"/>
                </a:solidFill>
              </a:rPr>
              <a:t>Metaphysical: </a:t>
            </a:r>
          </a:p>
          <a:p>
            <a:pPr lvl="1">
              <a:defRPr/>
            </a:pPr>
            <a:r>
              <a:rPr lang="en-US" i="1" dirty="0">
                <a:solidFill>
                  <a:schemeClr val="bg1"/>
                </a:solidFill>
              </a:rPr>
              <a:t>what have all pains in common in virtue of which they are pains?</a:t>
            </a:r>
          </a:p>
          <a:p>
            <a:pPr>
              <a:defRPr/>
            </a:pPr>
            <a:r>
              <a:rPr lang="en-US" dirty="0">
                <a:solidFill>
                  <a:schemeClr val="bg1"/>
                </a:solidFill>
              </a:rPr>
              <a:t>Ontological: </a:t>
            </a:r>
          </a:p>
          <a:p>
            <a:pPr lvl="1">
              <a:defRPr/>
            </a:pPr>
            <a:r>
              <a:rPr lang="en-US" i="1" dirty="0">
                <a:solidFill>
                  <a:schemeClr val="bg1"/>
                </a:solidFill>
              </a:rPr>
              <a:t>what type of entity is pain?</a:t>
            </a:r>
          </a:p>
          <a:p>
            <a:pPr>
              <a:defRPr/>
            </a:pPr>
            <a:r>
              <a:rPr lang="en-US" dirty="0">
                <a:solidFill>
                  <a:schemeClr val="bg1"/>
                </a:solidFill>
              </a:rPr>
              <a:t>Onto-terminological:</a:t>
            </a:r>
          </a:p>
          <a:p>
            <a:pPr lvl="1">
              <a:defRPr/>
            </a:pPr>
            <a:r>
              <a:rPr lang="en-US" i="1" dirty="0">
                <a:solidFill>
                  <a:schemeClr val="bg1"/>
                </a:solidFill>
              </a:rPr>
              <a:t>what, if anything at all, does ‘pain’ denote?</a:t>
            </a:r>
          </a:p>
          <a:p>
            <a:pPr>
              <a:defRPr/>
            </a:pPr>
            <a:r>
              <a:rPr lang="en-US" dirty="0">
                <a:solidFill>
                  <a:schemeClr val="bg1"/>
                </a:solidFill>
              </a:rPr>
              <a:t>Epistemological: </a:t>
            </a:r>
          </a:p>
          <a:p>
            <a:pPr lvl="1">
              <a:defRPr/>
            </a:pPr>
            <a:r>
              <a:rPr lang="en-US" i="1" dirty="0">
                <a:solidFill>
                  <a:schemeClr val="bg1"/>
                </a:solidFill>
              </a:rPr>
              <a:t>how can we find out whether something is pain?</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559963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AutoShape 2"/>
          <p:cNvSpPr>
            <a:spLocks noGrp="1" noChangeArrowheads="1"/>
          </p:cNvSpPr>
          <p:nvPr>
            <p:ph type="title"/>
          </p:nvPr>
        </p:nvSpPr>
        <p:spPr/>
        <p:txBody>
          <a:bodyPr/>
          <a:lstStyle/>
          <a:p>
            <a:pPr eaLnBrk="1" hangingPunct="1"/>
            <a:r>
              <a:rPr lang="en-US" altLang="en-US"/>
              <a:t>The Terminology / Ontology divide</a:t>
            </a:r>
          </a:p>
        </p:txBody>
      </p:sp>
      <p:sp>
        <p:nvSpPr>
          <p:cNvPr id="1806339" name="Rectangle 3"/>
          <p:cNvSpPr>
            <a:spLocks noGrp="1" noChangeArrowheads="1"/>
          </p:cNvSpPr>
          <p:nvPr>
            <p:ph idx="1"/>
          </p:nvPr>
        </p:nvSpPr>
        <p:spPr/>
        <p:txBody>
          <a:bodyPr/>
          <a:lstStyle/>
          <a:p>
            <a:pPr eaLnBrk="1" hangingPunct="1"/>
            <a:r>
              <a:rPr lang="en-US" altLang="en-US" sz="2800" b="1" dirty="0"/>
              <a:t>Terminology:</a:t>
            </a:r>
          </a:p>
          <a:p>
            <a:pPr lvl="1" eaLnBrk="1" hangingPunct="1">
              <a:spcBef>
                <a:spcPct val="0"/>
              </a:spcBef>
            </a:pPr>
            <a:r>
              <a:rPr lang="en-US" altLang="en-US" sz="2400" dirty="0"/>
              <a:t>solves certain issues related to </a:t>
            </a:r>
            <a:r>
              <a:rPr lang="en-US" altLang="en-US" sz="2400" i="1" u="sng" dirty="0"/>
              <a:t>language use</a:t>
            </a:r>
            <a:r>
              <a:rPr lang="en-US" altLang="en-US" sz="2400" dirty="0"/>
              <a:t>, i.e. with respect to </a:t>
            </a:r>
            <a:r>
              <a:rPr lang="en-US" altLang="en-US" sz="2400" i="1" u="sng" dirty="0"/>
              <a:t>how</a:t>
            </a:r>
            <a:r>
              <a:rPr lang="en-US" altLang="en-US" sz="2400" dirty="0"/>
              <a:t> we talk about entities in reality (if any);</a:t>
            </a:r>
          </a:p>
          <a:p>
            <a:pPr lvl="2" eaLnBrk="1" hangingPunct="1"/>
            <a:r>
              <a:rPr lang="en-US" altLang="en-US" sz="2000" i="1" dirty="0"/>
              <a:t>Relations between terms / ‘concepts’</a:t>
            </a:r>
          </a:p>
          <a:p>
            <a:pPr lvl="1" eaLnBrk="1" hangingPunct="1"/>
            <a:r>
              <a:rPr lang="en-US" altLang="en-US" sz="2400" dirty="0"/>
              <a:t>does not provide an adequate means to represent independent of use </a:t>
            </a:r>
            <a:r>
              <a:rPr lang="en-US" altLang="en-US" sz="2400" i="1" u="sng" dirty="0"/>
              <a:t>what</a:t>
            </a:r>
            <a:r>
              <a:rPr lang="en-US" altLang="en-US" sz="2400" dirty="0"/>
              <a:t> we talk about, i.e. how reality is structured;</a:t>
            </a:r>
          </a:p>
          <a:p>
            <a:pPr lvl="2" eaLnBrk="1" hangingPunct="1"/>
            <a:r>
              <a:rPr lang="en-US" altLang="en-US" sz="2000" dirty="0">
                <a:hlinkClick r:id="rId3"/>
              </a:rPr>
              <a:t>Women, Fire and Dangerous Things</a:t>
            </a:r>
            <a:r>
              <a:rPr lang="en-US" altLang="en-US" sz="2000" dirty="0"/>
              <a:t> (Lakoff).</a:t>
            </a:r>
          </a:p>
        </p:txBody>
      </p:sp>
      <p:sp>
        <p:nvSpPr>
          <p:cNvPr id="69634" name="Slide Number Placeholder 3"/>
          <p:cNvSpPr>
            <a:spLocks noGrp="1"/>
          </p:cNvSpPr>
          <p:nvPr>
            <p:ph type="sldNum" sz="quarter" idx="10"/>
          </p:nvPr>
        </p:nvSpPr>
        <p:spPr>
          <a:xfrm>
            <a:off x="0" y="6553200"/>
            <a:ext cx="614363"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6B0339-1E54-40A0-AF46-F600D4B26BBB}"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858938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AutoShape 2"/>
          <p:cNvSpPr>
            <a:spLocks noGrp="1" noChangeArrowheads="1"/>
          </p:cNvSpPr>
          <p:nvPr>
            <p:ph type="title"/>
          </p:nvPr>
        </p:nvSpPr>
        <p:spPr/>
        <p:txBody>
          <a:bodyPr/>
          <a:lstStyle/>
          <a:p>
            <a:pPr eaLnBrk="1" hangingPunct="1"/>
            <a:r>
              <a:rPr lang="en-US" altLang="en-US" dirty="0"/>
              <a:t>The Terminology / Ontology divide (2)</a:t>
            </a:r>
          </a:p>
        </p:txBody>
      </p:sp>
      <p:sp>
        <p:nvSpPr>
          <p:cNvPr id="1806339" name="Rectangle 3"/>
          <p:cNvSpPr>
            <a:spLocks noGrp="1" noChangeArrowheads="1"/>
          </p:cNvSpPr>
          <p:nvPr>
            <p:ph idx="1"/>
          </p:nvPr>
        </p:nvSpPr>
        <p:spPr/>
        <p:txBody>
          <a:bodyPr/>
          <a:lstStyle/>
          <a:p>
            <a:pPr eaLnBrk="1" hangingPunct="1"/>
            <a:r>
              <a:rPr lang="en-US" altLang="en-US" sz="2800" b="1" dirty="0"/>
              <a:t>Terminology:</a:t>
            </a:r>
          </a:p>
          <a:p>
            <a:pPr lvl="1" eaLnBrk="1" hangingPunct="1">
              <a:spcBef>
                <a:spcPct val="0"/>
              </a:spcBef>
            </a:pPr>
            <a:r>
              <a:rPr lang="en-US" altLang="en-US" sz="2400" dirty="0"/>
              <a:t>solves certain issues related to </a:t>
            </a:r>
            <a:r>
              <a:rPr lang="en-US" altLang="en-US" sz="2400" i="1" u="sng" dirty="0"/>
              <a:t>language use</a:t>
            </a:r>
            <a:r>
              <a:rPr lang="en-US" altLang="en-US" sz="2400" dirty="0"/>
              <a:t>, i.e. with respect to </a:t>
            </a:r>
            <a:r>
              <a:rPr lang="en-US" altLang="en-US" sz="2400" i="1" u="sng" dirty="0"/>
              <a:t>how</a:t>
            </a:r>
            <a:r>
              <a:rPr lang="en-US" altLang="en-US" sz="2400" dirty="0"/>
              <a:t> we talk about entities in reality (if any);</a:t>
            </a:r>
          </a:p>
          <a:p>
            <a:pPr lvl="2" eaLnBrk="1" hangingPunct="1"/>
            <a:r>
              <a:rPr lang="en-US" altLang="en-US" sz="2000" i="1" dirty="0"/>
              <a:t>Relations between terms / ‘concepts’</a:t>
            </a:r>
          </a:p>
          <a:p>
            <a:pPr lvl="1" eaLnBrk="1" hangingPunct="1"/>
            <a:r>
              <a:rPr lang="en-US" altLang="en-US" sz="2400" dirty="0"/>
              <a:t>does not provide an adequate means to represent independent of use </a:t>
            </a:r>
            <a:r>
              <a:rPr lang="en-US" altLang="en-US" sz="2400" i="1" u="sng" dirty="0"/>
              <a:t>what</a:t>
            </a:r>
            <a:r>
              <a:rPr lang="en-US" altLang="en-US" sz="2400" dirty="0"/>
              <a:t> we talk about, i.e. how reality is structured;</a:t>
            </a:r>
          </a:p>
          <a:p>
            <a:pPr lvl="2" eaLnBrk="1" hangingPunct="1"/>
            <a:r>
              <a:rPr lang="en-US" altLang="en-US" sz="2000" dirty="0">
                <a:hlinkClick r:id="rId3"/>
              </a:rPr>
              <a:t>Women, Fire and Dangerous Things</a:t>
            </a:r>
            <a:r>
              <a:rPr lang="en-US" altLang="en-US" sz="2000" dirty="0"/>
              <a:t> (Lakoff).</a:t>
            </a:r>
          </a:p>
          <a:p>
            <a:pPr eaLnBrk="1" hangingPunct="1">
              <a:spcBef>
                <a:spcPct val="40000"/>
              </a:spcBef>
            </a:pPr>
            <a:r>
              <a:rPr lang="en-US" altLang="en-US" sz="2800" b="1" dirty="0"/>
              <a:t>Ontology </a:t>
            </a:r>
            <a:r>
              <a:rPr lang="en-US" altLang="en-US" sz="1600" b="1" dirty="0"/>
              <a:t>(of the right sort)</a:t>
            </a:r>
            <a:r>
              <a:rPr lang="en-US" altLang="en-US" sz="2800" b="1" dirty="0"/>
              <a:t>:</a:t>
            </a:r>
          </a:p>
          <a:p>
            <a:pPr lvl="1" eaLnBrk="1" hangingPunct="1">
              <a:spcBef>
                <a:spcPct val="0"/>
              </a:spcBef>
            </a:pPr>
            <a:r>
              <a:rPr lang="en-US" altLang="en-US" sz="2400" dirty="0"/>
              <a:t>Language and perception neutral view on reality.</a:t>
            </a:r>
          </a:p>
          <a:p>
            <a:pPr lvl="2" eaLnBrk="1" hangingPunct="1"/>
            <a:r>
              <a:rPr lang="en-US" altLang="en-US" sz="2000" i="1" dirty="0"/>
              <a:t>Relations between entities in first-order reality</a:t>
            </a:r>
          </a:p>
        </p:txBody>
      </p:sp>
      <p:sp>
        <p:nvSpPr>
          <p:cNvPr id="69634" name="Slide Number Placeholder 3"/>
          <p:cNvSpPr>
            <a:spLocks noGrp="1"/>
          </p:cNvSpPr>
          <p:nvPr>
            <p:ph type="sldNum" sz="quarter" idx="10"/>
          </p:nvPr>
        </p:nvSpPr>
        <p:spPr>
          <a:xfrm>
            <a:off x="0" y="6553200"/>
            <a:ext cx="614363"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6B0339-1E54-40A0-AF46-F600D4B26BBB}"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426478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should NEVER FORGET !!!</a:t>
            </a:r>
            <a:br>
              <a:rPr lang="en-US" dirty="0"/>
            </a:br>
            <a:r>
              <a:rPr lang="en-US" dirty="0"/>
              <a:t>(major take home message)</a:t>
            </a:r>
          </a:p>
        </p:txBody>
      </p:sp>
      <p:sp>
        <p:nvSpPr>
          <p:cNvPr id="3" name="Content Placeholder 2"/>
          <p:cNvSpPr>
            <a:spLocks noGrp="1"/>
          </p:cNvSpPr>
          <p:nvPr>
            <p:ph idx="1"/>
          </p:nvPr>
        </p:nvSpPr>
        <p:spPr>
          <a:xfrm>
            <a:off x="228600" y="2209800"/>
            <a:ext cx="8686800" cy="4419600"/>
          </a:xfrm>
        </p:spPr>
        <p:txBody>
          <a:bodyPr/>
          <a:lstStyle/>
          <a:p>
            <a:pPr algn="ctr"/>
            <a:r>
              <a:rPr lang="en-US" sz="2800" dirty="0"/>
              <a:t>Crucial distinctions made in Ontological Realism</a:t>
            </a:r>
          </a:p>
          <a:p>
            <a:pPr marL="688975" indent="-688975">
              <a:buFont typeface="+mj-lt"/>
              <a:buAutoNum type="arabicPeriod"/>
            </a:pPr>
            <a:r>
              <a:rPr lang="en-US" sz="4800" dirty="0"/>
              <a:t>‘ontology’ </a:t>
            </a:r>
            <a:r>
              <a:rPr lang="en-US" sz="4800" dirty="0">
                <a:sym typeface="Wingdings" panose="05000000000000000000" pitchFamily="2" charset="2"/>
              </a:rPr>
              <a:t> ‘ontologies’</a:t>
            </a:r>
          </a:p>
          <a:p>
            <a:pPr marL="688975" indent="-688975">
              <a:buFont typeface="+mj-lt"/>
              <a:buAutoNum type="arabicPeriod"/>
            </a:pPr>
            <a:r>
              <a:rPr lang="en-US" sz="4800" dirty="0">
                <a:sym typeface="Wingdings" panose="05000000000000000000" pitchFamily="2" charset="2"/>
              </a:rPr>
              <a:t> </a:t>
            </a:r>
          </a:p>
          <a:p>
            <a:pPr marL="688975" indent="-688975">
              <a:buFont typeface="+mj-lt"/>
              <a:buAutoNum type="arabicPeriod"/>
            </a:pPr>
            <a:r>
              <a:rPr lang="en-US" sz="4800" dirty="0">
                <a:sym typeface="Wingdings" panose="05000000000000000000" pitchFamily="2" charset="2"/>
              </a:rPr>
              <a:t> </a:t>
            </a:r>
          </a:p>
          <a:p>
            <a:pPr marL="688975" indent="-688975">
              <a:buFont typeface="+mj-lt"/>
              <a:buAutoNum type="arabicPeriod"/>
            </a:pPr>
            <a:r>
              <a:rPr lang="en-US" sz="4800" dirty="0">
                <a:sym typeface="Wingdings" panose="05000000000000000000" pitchFamily="2" charset="2"/>
              </a:rPr>
              <a:t> </a:t>
            </a:r>
            <a:endParaRPr lang="en-US" sz="4800" dirty="0"/>
          </a:p>
          <a:p>
            <a:pPr algn="ctr"/>
            <a:endParaRPr lang="en-US" dirty="0"/>
          </a:p>
          <a:p>
            <a:pPr algn="ct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897253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p:cNvSpPr>
            <a:spLocks noGrp="1" noChangeArrowheads="1"/>
          </p:cNvSpPr>
          <p:nvPr>
            <p:ph type="title"/>
          </p:nvPr>
        </p:nvSpPr>
        <p:spPr/>
        <p:txBody>
          <a:bodyPr/>
          <a:lstStyle/>
          <a:p>
            <a:pPr eaLnBrk="1" hangingPunct="1"/>
            <a:r>
              <a:rPr lang="en-US" altLang="en-US" dirty="0"/>
              <a:t>‘</a:t>
            </a:r>
            <a:r>
              <a:rPr lang="en-US" altLang="en-US" i="1" dirty="0"/>
              <a:t>ontology</a:t>
            </a:r>
            <a:r>
              <a:rPr lang="en-US" altLang="en-US" dirty="0"/>
              <a:t>’ denotes ambiguously</a:t>
            </a:r>
          </a:p>
        </p:txBody>
      </p:sp>
      <p:sp>
        <p:nvSpPr>
          <p:cNvPr id="54275" name="Rectangle 3"/>
          <p:cNvSpPr>
            <a:spLocks noGrp="1" noChangeArrowheads="1"/>
          </p:cNvSpPr>
          <p:nvPr>
            <p:ph idx="1"/>
          </p:nvPr>
        </p:nvSpPr>
        <p:spPr/>
        <p:txBody>
          <a:bodyPr/>
          <a:lstStyle/>
          <a:p>
            <a:pPr eaLnBrk="1" hangingPunct="1">
              <a:lnSpc>
                <a:spcPct val="90000"/>
              </a:lnSpc>
            </a:pPr>
            <a:r>
              <a:rPr lang="en-US" altLang="en-US" sz="2800" dirty="0"/>
              <a:t>In philosophy:</a:t>
            </a:r>
          </a:p>
          <a:p>
            <a:pPr lvl="1" eaLnBrk="1" hangingPunct="1">
              <a:lnSpc>
                <a:spcPct val="90000"/>
              </a:lnSpc>
            </a:pPr>
            <a:r>
              <a:rPr lang="en-US" altLang="en-US" sz="2400" b="1" i="1" u="sng" dirty="0">
                <a:solidFill>
                  <a:srgbClr val="FFFF00"/>
                </a:solidFill>
              </a:rPr>
              <a:t>Ontology</a:t>
            </a:r>
            <a:r>
              <a:rPr lang="en-US" altLang="en-US" sz="2400" dirty="0"/>
              <a:t> </a:t>
            </a:r>
            <a:r>
              <a:rPr lang="en-US" altLang="en-US" sz="1600" dirty="0"/>
              <a:t>(no plural)</a:t>
            </a:r>
            <a:r>
              <a:rPr lang="en-US" altLang="en-US" sz="2400" dirty="0"/>
              <a:t> is the study of what entities exist and how they relate to each other;</a:t>
            </a:r>
          </a:p>
          <a:p>
            <a:pPr eaLnBrk="1" hangingPunct="1">
              <a:lnSpc>
                <a:spcPct val="90000"/>
              </a:lnSpc>
            </a:pPr>
            <a:endParaRPr lang="en-US" altLang="en-US" sz="2800" dirty="0"/>
          </a:p>
          <a:p>
            <a:pPr eaLnBrk="1" hangingPunct="1">
              <a:lnSpc>
                <a:spcPct val="90000"/>
              </a:lnSpc>
            </a:pPr>
            <a:r>
              <a:rPr lang="en-US" altLang="en-US" sz="2800" dirty="0"/>
              <a:t>In computer science and many biomedical informatics applications:</a:t>
            </a:r>
          </a:p>
          <a:p>
            <a:pPr lvl="1" eaLnBrk="1" hangingPunct="1">
              <a:lnSpc>
                <a:spcPct val="90000"/>
              </a:lnSpc>
            </a:pPr>
            <a:r>
              <a:rPr lang="en-US" altLang="en-US" sz="2400" b="1" i="1" u="sng" dirty="0">
                <a:solidFill>
                  <a:schemeClr val="accent1"/>
                </a:solidFill>
              </a:rPr>
              <a:t>An ontology</a:t>
            </a:r>
            <a:r>
              <a:rPr lang="en-US" altLang="en-US" sz="2400" dirty="0"/>
              <a:t> </a:t>
            </a:r>
            <a:r>
              <a:rPr lang="en-US" altLang="en-US" sz="1600" dirty="0"/>
              <a:t>(plural: </a:t>
            </a:r>
            <a:r>
              <a:rPr lang="en-US" altLang="en-US" sz="1600" i="1" dirty="0"/>
              <a:t>ontologies</a:t>
            </a:r>
            <a:r>
              <a:rPr lang="en-US" altLang="en-US" sz="1600" dirty="0"/>
              <a:t>)</a:t>
            </a:r>
            <a:r>
              <a:rPr lang="en-US" altLang="en-US" sz="2400" dirty="0"/>
              <a:t> is a shared and agreed upon </a:t>
            </a:r>
            <a:r>
              <a:rPr lang="en-US" altLang="en-US" sz="2400" b="1" i="1" dirty="0">
                <a:solidFill>
                  <a:srgbClr val="FFC000"/>
                </a:solidFill>
              </a:rPr>
              <a:t>conceptualization</a:t>
            </a:r>
            <a:r>
              <a:rPr lang="en-US" altLang="en-US" sz="2400" dirty="0"/>
              <a:t> of a domain.</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3" name="Rectangle 2">
            <a:extLst>
              <a:ext uri="{FF2B5EF4-FFF2-40B4-BE49-F238E27FC236}">
                <a16:creationId xmlns:a16="http://schemas.microsoft.com/office/drawing/2014/main" id="{3698B320-FEA0-493B-A7DD-E6D8C7BD1FB5}"/>
              </a:ext>
            </a:extLst>
          </p:cNvPr>
          <p:cNvSpPr/>
          <p:nvPr/>
        </p:nvSpPr>
        <p:spPr>
          <a:xfrm>
            <a:off x="3200400" y="5029200"/>
            <a:ext cx="5486400" cy="523220"/>
          </a:xfrm>
          <a:prstGeom prst="rect">
            <a:avLst/>
          </a:prstGeom>
        </p:spPr>
        <p:txBody>
          <a:bodyPr wrap="square">
            <a:spAutoFit/>
          </a:bodyPr>
          <a:lstStyle/>
          <a:p>
            <a:pPr algn="r"/>
            <a:r>
              <a:rPr lang="en-US" sz="1400" b="0" dirty="0">
                <a:solidFill>
                  <a:schemeClr val="bg1"/>
                </a:solidFill>
              </a:rPr>
              <a:t>T. R. Gruber. </a:t>
            </a:r>
            <a:r>
              <a:rPr lang="en-US" sz="1400" b="0" dirty="0">
                <a:solidFill>
                  <a:schemeClr val="bg1"/>
                </a:solidFill>
                <a:hlinkClick r:id="rId3"/>
              </a:rPr>
              <a:t>A Translation Approach to Portable Ontology Specifications</a:t>
            </a:r>
            <a:r>
              <a:rPr lang="en-US" sz="1400" b="0" dirty="0">
                <a:solidFill>
                  <a:schemeClr val="bg1"/>
                </a:solidFill>
              </a:rPr>
              <a:t>. Knowledge Acquisition, 5(2):199–220, 1993.</a:t>
            </a:r>
          </a:p>
        </p:txBody>
      </p:sp>
    </p:spTree>
    <p:extLst>
      <p:ext uri="{BB962C8B-B14F-4D97-AF65-F5344CB8AC3E}">
        <p14:creationId xmlns:p14="http://schemas.microsoft.com/office/powerpoint/2010/main" val="3735114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le 1"/>
          <p:cNvSpPr>
            <a:spLocks noGrp="1"/>
          </p:cNvSpPr>
          <p:nvPr>
            <p:ph type="title"/>
          </p:nvPr>
        </p:nvSpPr>
        <p:spPr>
          <a:xfrm>
            <a:off x="0" y="762000"/>
            <a:ext cx="9144000" cy="762000"/>
          </a:xfrm>
        </p:spPr>
        <p:txBody>
          <a:bodyPr/>
          <a:lstStyle/>
          <a:p>
            <a:r>
              <a:rPr lang="en-US" altLang="en-US" dirty="0"/>
              <a:t>Computer science approach to ontology (1)</a:t>
            </a:r>
          </a:p>
        </p:txBody>
      </p:sp>
      <p:sp>
        <p:nvSpPr>
          <p:cNvPr id="4" name="Content Placeholder 3">
            <a:extLst>
              <a:ext uri="{FF2B5EF4-FFF2-40B4-BE49-F238E27FC236}">
                <a16:creationId xmlns:a16="http://schemas.microsoft.com/office/drawing/2014/main" id="{74689BBC-12CD-495A-B43E-8756FF124F74}"/>
              </a:ext>
            </a:extLst>
          </p:cNvPr>
          <p:cNvSpPr>
            <a:spLocks noGrp="1"/>
          </p:cNvSpPr>
          <p:nvPr>
            <p:ph idx="1"/>
          </p:nvPr>
        </p:nvSpPr>
        <p:spPr>
          <a:xfrm>
            <a:off x="228600" y="5181600"/>
            <a:ext cx="8686800" cy="1447800"/>
          </a:xfrm>
        </p:spPr>
        <p:txBody>
          <a:bodyPr/>
          <a:lstStyle/>
          <a:p>
            <a:pPr marL="0" indent="0"/>
            <a:r>
              <a:rPr lang="en-US" dirty="0"/>
              <a:t>Reasoners are parts of ontology authoring tools to facilitate the creation of ontologies designed for some domain of discourse.</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2" name="Picture 1">
            <a:extLst>
              <a:ext uri="{FF2B5EF4-FFF2-40B4-BE49-F238E27FC236}">
                <a16:creationId xmlns:a16="http://schemas.microsoft.com/office/drawing/2014/main" id="{CA77504F-C977-4691-8834-B8AAEEA2C37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70222" y="2133600"/>
            <a:ext cx="7803556" cy="2743438"/>
          </a:xfrm>
          <a:prstGeom prst="rect">
            <a:avLst/>
          </a:prstGeom>
        </p:spPr>
      </p:pic>
    </p:spTree>
    <p:extLst>
      <p:ext uri="{BB962C8B-B14F-4D97-AF65-F5344CB8AC3E}">
        <p14:creationId xmlns:p14="http://schemas.microsoft.com/office/powerpoint/2010/main" val="259376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B1C27-F109-4C3C-A5E8-F52EBD3E3DF4}"/>
              </a:ext>
            </a:extLst>
          </p:cNvPr>
          <p:cNvSpPr>
            <a:spLocks noGrp="1"/>
          </p:cNvSpPr>
          <p:nvPr>
            <p:ph type="title"/>
          </p:nvPr>
        </p:nvSpPr>
        <p:spPr/>
        <p:txBody>
          <a:bodyPr/>
          <a:lstStyle/>
          <a:p>
            <a:r>
              <a:rPr lang="en-US" dirty="0"/>
              <a:t>Ontology authoring tools (</a:t>
            </a:r>
            <a:r>
              <a:rPr lang="en-US" dirty="0">
                <a:hlinkClick r:id="rId2"/>
              </a:rPr>
              <a:t>in 2010</a:t>
            </a:r>
            <a:r>
              <a:rPr lang="en-US" dirty="0"/>
              <a:t>)</a:t>
            </a:r>
          </a:p>
        </p:txBody>
      </p:sp>
      <p:sp>
        <p:nvSpPr>
          <p:cNvPr id="3" name="Content Placeholder 2">
            <a:extLst>
              <a:ext uri="{FF2B5EF4-FFF2-40B4-BE49-F238E27FC236}">
                <a16:creationId xmlns:a16="http://schemas.microsoft.com/office/drawing/2014/main" id="{0D762733-6135-4ECE-8CE9-C19245AE0E0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39A8E2-624F-423C-A99E-5434B5014635}"/>
              </a:ext>
            </a:extLst>
          </p:cNvPr>
          <p:cNvSpPr>
            <a:spLocks noGrp="1"/>
          </p:cNvSpPr>
          <p:nvPr>
            <p:ph type="sldNum" sz="quarter" idx="10"/>
          </p:nvPr>
        </p:nvSpPr>
        <p:spPr/>
        <p:txBody>
          <a:bodyPr/>
          <a:lstStyle/>
          <a:p>
            <a:fld id="{01EF93C7-D0AB-41D7-8C62-1F8A9E33AE23}" type="slidenum">
              <a:rPr lang="en-US" smtClean="0"/>
              <a:pPr/>
              <a:t>12</a:t>
            </a:fld>
            <a:endParaRPr lang="en-US"/>
          </a:p>
        </p:txBody>
      </p:sp>
      <p:pic>
        <p:nvPicPr>
          <p:cNvPr id="5" name="Picture 4">
            <a:extLst>
              <a:ext uri="{FF2B5EF4-FFF2-40B4-BE49-F238E27FC236}">
                <a16:creationId xmlns:a16="http://schemas.microsoft.com/office/drawing/2014/main" id="{ECDA729B-69B0-4D52-AC5B-C1EBED6E63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1778988"/>
            <a:ext cx="9144000" cy="5079012"/>
          </a:xfrm>
          <a:prstGeom prst="rect">
            <a:avLst/>
          </a:prstGeom>
        </p:spPr>
      </p:pic>
    </p:spTree>
    <p:extLst>
      <p:ext uri="{BB962C8B-B14F-4D97-AF65-F5344CB8AC3E}">
        <p14:creationId xmlns:p14="http://schemas.microsoft.com/office/powerpoint/2010/main" val="378178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py of home page of Protege displaying the text: Protégé is a free, open-source OWL ontology editor&#10;Used by researchers, organisations, and governments worldwide to build and manage ontologies. Available as Protégé Desktop for local use and WebProtégé for collaborative, browser-based editing.">
            <a:extLst>
              <a:ext uri="{FF2B5EF4-FFF2-40B4-BE49-F238E27FC236}">
                <a16:creationId xmlns:a16="http://schemas.microsoft.com/office/drawing/2014/main" id="{7B0F635B-4732-4B42-94BD-464EEC84AADA}"/>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0" y="1907674"/>
            <a:ext cx="9144000" cy="5026526"/>
          </a:xfrm>
          <a:prstGeom prst="rect">
            <a:avLst/>
          </a:prstGeom>
        </p:spPr>
      </p:pic>
      <p:sp>
        <p:nvSpPr>
          <p:cNvPr id="2" name="Title 1">
            <a:extLst>
              <a:ext uri="{FF2B5EF4-FFF2-40B4-BE49-F238E27FC236}">
                <a16:creationId xmlns:a16="http://schemas.microsoft.com/office/drawing/2014/main" id="{2D09E06D-6E63-4A2F-A0F5-BAC14F9F44D9}"/>
              </a:ext>
            </a:extLst>
          </p:cNvPr>
          <p:cNvSpPr>
            <a:spLocks noGrp="1"/>
          </p:cNvSpPr>
          <p:nvPr>
            <p:ph type="title"/>
          </p:nvPr>
        </p:nvSpPr>
        <p:spPr/>
        <p:txBody>
          <a:bodyPr/>
          <a:lstStyle/>
          <a:p>
            <a:r>
              <a:rPr lang="en-US" dirty="0"/>
              <a:t>Most popular (and abused) OAT: </a:t>
            </a:r>
            <a:r>
              <a:rPr lang="en-US" dirty="0">
                <a:hlinkClick r:id="rId3"/>
              </a:rPr>
              <a:t>Protégé</a:t>
            </a:r>
            <a:endParaRPr lang="en-US" dirty="0"/>
          </a:p>
        </p:txBody>
      </p:sp>
      <p:sp>
        <p:nvSpPr>
          <p:cNvPr id="4" name="Slide Number Placeholder 3">
            <a:extLst>
              <a:ext uri="{FF2B5EF4-FFF2-40B4-BE49-F238E27FC236}">
                <a16:creationId xmlns:a16="http://schemas.microsoft.com/office/drawing/2014/main" id="{978875C3-7D0A-4A47-99FF-1BE23B461391}"/>
              </a:ext>
            </a:extLst>
          </p:cNvPr>
          <p:cNvSpPr>
            <a:spLocks noGrp="1"/>
          </p:cNvSpPr>
          <p:nvPr>
            <p:ph type="sldNum" sz="quarter" idx="10"/>
          </p:nvPr>
        </p:nvSpPr>
        <p:spPr/>
        <p:txBody>
          <a:bodyPr/>
          <a:lstStyle/>
          <a:p>
            <a:fld id="{01EF93C7-D0AB-41D7-8C62-1F8A9E33AE23}" type="slidenum">
              <a:rPr lang="en-US" smtClean="0"/>
              <a:pPr/>
              <a:t>13</a:t>
            </a:fld>
            <a:endParaRPr lang="en-US"/>
          </a:p>
        </p:txBody>
      </p:sp>
    </p:spTree>
    <p:extLst>
      <p:ext uri="{BB962C8B-B14F-4D97-AF65-F5344CB8AC3E}">
        <p14:creationId xmlns:p14="http://schemas.microsoft.com/office/powerpoint/2010/main" val="1515836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8E992-DCC1-46F8-926B-275F148E5714}"/>
              </a:ext>
            </a:extLst>
          </p:cNvPr>
          <p:cNvSpPr>
            <a:spLocks noGrp="1"/>
          </p:cNvSpPr>
          <p:nvPr>
            <p:ph type="title"/>
          </p:nvPr>
        </p:nvSpPr>
        <p:spPr/>
        <p:txBody>
          <a:bodyPr/>
          <a:lstStyle/>
          <a:p>
            <a:r>
              <a:rPr lang="en-US" dirty="0"/>
              <a:t>Reasoners in Protégé </a:t>
            </a:r>
          </a:p>
        </p:txBody>
      </p:sp>
      <p:sp>
        <p:nvSpPr>
          <p:cNvPr id="3" name="Content Placeholder 2">
            <a:extLst>
              <a:ext uri="{FF2B5EF4-FFF2-40B4-BE49-F238E27FC236}">
                <a16:creationId xmlns:a16="http://schemas.microsoft.com/office/drawing/2014/main" id="{21D96A1C-033F-4E82-9A30-42E8537987A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6074894-1FFD-49C9-8376-7E98B3802323}"/>
              </a:ext>
            </a:extLst>
          </p:cNvPr>
          <p:cNvSpPr>
            <a:spLocks noGrp="1"/>
          </p:cNvSpPr>
          <p:nvPr>
            <p:ph type="sldNum" sz="quarter" idx="10"/>
          </p:nvPr>
        </p:nvSpPr>
        <p:spPr/>
        <p:txBody>
          <a:bodyPr/>
          <a:lstStyle/>
          <a:p>
            <a:fld id="{01EF93C7-D0AB-41D7-8C62-1F8A9E33AE23}" type="slidenum">
              <a:rPr lang="en-US" smtClean="0"/>
              <a:pPr/>
              <a:t>14</a:t>
            </a:fld>
            <a:endParaRPr lang="en-US"/>
          </a:p>
        </p:txBody>
      </p:sp>
      <p:pic>
        <p:nvPicPr>
          <p:cNvPr id="5" name="Picture 4" descr="Image of the Protege user interface showing part of the hierarchy of the BFO, the annotation and axiom windows and the menu opened on 'reasoners'.">
            <a:extLst>
              <a:ext uri="{FF2B5EF4-FFF2-40B4-BE49-F238E27FC236}">
                <a16:creationId xmlns:a16="http://schemas.microsoft.com/office/drawing/2014/main" id="{46FE4EEA-E123-4A29-B68A-67A7B81B8C6C}"/>
              </a:ext>
            </a:extLst>
          </p:cNvPr>
          <p:cNvPicPr>
            <a:picLocks noChangeAspect="1"/>
          </p:cNvPicPr>
          <p:nvPr/>
        </p:nvPicPr>
        <p:blipFill>
          <a:blip r:embed="rId2"/>
          <a:stretch>
            <a:fillRect/>
          </a:stretch>
        </p:blipFill>
        <p:spPr>
          <a:xfrm>
            <a:off x="0" y="1524000"/>
            <a:ext cx="9220200" cy="5334000"/>
          </a:xfrm>
          <a:prstGeom prst="rect">
            <a:avLst/>
          </a:prstGeom>
        </p:spPr>
      </p:pic>
    </p:spTree>
    <p:extLst>
      <p:ext uri="{BB962C8B-B14F-4D97-AF65-F5344CB8AC3E}">
        <p14:creationId xmlns:p14="http://schemas.microsoft.com/office/powerpoint/2010/main" val="499997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D5B0-B776-411F-AAB7-63CE8F84C06C}"/>
              </a:ext>
            </a:extLst>
          </p:cNvPr>
          <p:cNvSpPr>
            <a:spLocks noGrp="1"/>
          </p:cNvSpPr>
          <p:nvPr>
            <p:ph type="title"/>
          </p:nvPr>
        </p:nvSpPr>
        <p:spPr/>
        <p:txBody>
          <a:bodyPr/>
          <a:lstStyle/>
          <a:p>
            <a:r>
              <a:rPr lang="en-US" dirty="0"/>
              <a:t>Remarks on SNOMED CT-reasoner (1)</a:t>
            </a:r>
          </a:p>
        </p:txBody>
      </p:sp>
      <p:sp>
        <p:nvSpPr>
          <p:cNvPr id="3" name="Content Placeholder 2">
            <a:extLst>
              <a:ext uri="{FF2B5EF4-FFF2-40B4-BE49-F238E27FC236}">
                <a16:creationId xmlns:a16="http://schemas.microsoft.com/office/drawing/2014/main" id="{C8D26A6C-00A7-4F62-B67D-98DC8BE96F3A}"/>
              </a:ext>
            </a:extLst>
          </p:cNvPr>
          <p:cNvSpPr>
            <a:spLocks noGrp="1"/>
          </p:cNvSpPr>
          <p:nvPr>
            <p:ph idx="1"/>
          </p:nvPr>
        </p:nvSpPr>
        <p:spPr/>
        <p:txBody>
          <a:bodyPr/>
          <a:lstStyle/>
          <a:p>
            <a:pPr>
              <a:buFont typeface="Arial" panose="020B0604020202020204" pitchFamily="34" charset="0"/>
              <a:buChar char="•"/>
            </a:pPr>
            <a:r>
              <a:rPr lang="en-US" sz="2000" dirty="0"/>
              <a:t>Often the reasoner gives correct results:</a:t>
            </a:r>
            <a:endParaRPr lang="en-US" sz="2000" dirty="0">
              <a:hlinkClick r:id="rId2"/>
            </a:endParaRPr>
          </a:p>
          <a:p>
            <a:pPr lvl="1">
              <a:buFont typeface="Arial" panose="020B0604020202020204" pitchFamily="34" charset="0"/>
              <a:buChar char="•"/>
            </a:pPr>
            <a:r>
              <a:rPr lang="en-US" sz="2000" dirty="0">
                <a:hlinkClick r:id="rId3"/>
              </a:rPr>
              <a:t>Click for good classification example</a:t>
            </a:r>
            <a:endParaRPr lang="en-US" sz="2000" dirty="0"/>
          </a:p>
          <a:p>
            <a:pPr>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3E49F16B-FB1D-4930-91E6-EF5DAC420A24}"/>
              </a:ext>
            </a:extLst>
          </p:cNvPr>
          <p:cNvSpPr>
            <a:spLocks noGrp="1"/>
          </p:cNvSpPr>
          <p:nvPr>
            <p:ph type="sldNum" sz="quarter" idx="10"/>
          </p:nvPr>
        </p:nvSpPr>
        <p:spPr/>
        <p:txBody>
          <a:bodyPr/>
          <a:lstStyle/>
          <a:p>
            <a:fld id="{01EF93C7-D0AB-41D7-8C62-1F8A9E33AE23}" type="slidenum">
              <a:rPr lang="en-US" smtClean="0"/>
              <a:pPr/>
              <a:t>15</a:t>
            </a:fld>
            <a:endParaRPr lang="en-US"/>
          </a:p>
        </p:txBody>
      </p:sp>
    </p:spTree>
    <p:extLst>
      <p:ext uri="{BB962C8B-B14F-4D97-AF65-F5344CB8AC3E}">
        <p14:creationId xmlns:p14="http://schemas.microsoft.com/office/powerpoint/2010/main" val="3509858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D5B0-B776-411F-AAB7-63CE8F84C06C}"/>
              </a:ext>
            </a:extLst>
          </p:cNvPr>
          <p:cNvSpPr>
            <a:spLocks noGrp="1"/>
          </p:cNvSpPr>
          <p:nvPr>
            <p:ph type="title"/>
          </p:nvPr>
        </p:nvSpPr>
        <p:spPr/>
        <p:txBody>
          <a:bodyPr/>
          <a:lstStyle/>
          <a:p>
            <a:r>
              <a:rPr lang="en-US" dirty="0"/>
              <a:t>Remarks on SNOMED CT-reasoner (2)</a:t>
            </a:r>
          </a:p>
        </p:txBody>
      </p:sp>
      <p:sp>
        <p:nvSpPr>
          <p:cNvPr id="3" name="Content Placeholder 2">
            <a:extLst>
              <a:ext uri="{FF2B5EF4-FFF2-40B4-BE49-F238E27FC236}">
                <a16:creationId xmlns:a16="http://schemas.microsoft.com/office/drawing/2014/main" id="{C8D26A6C-00A7-4F62-B67D-98DC8BE96F3A}"/>
              </a:ext>
            </a:extLst>
          </p:cNvPr>
          <p:cNvSpPr>
            <a:spLocks noGrp="1"/>
          </p:cNvSpPr>
          <p:nvPr>
            <p:ph idx="1"/>
          </p:nvPr>
        </p:nvSpPr>
        <p:spPr/>
        <p:txBody>
          <a:bodyPr/>
          <a:lstStyle/>
          <a:p>
            <a:pPr>
              <a:buFont typeface="Arial" panose="020B0604020202020204" pitchFamily="34" charset="0"/>
              <a:buChar char="•"/>
            </a:pPr>
            <a:r>
              <a:rPr lang="en-US" sz="2000" dirty="0"/>
              <a:t>Often the reasoner gives correct results:</a:t>
            </a:r>
            <a:endParaRPr lang="en-US" sz="2000" dirty="0">
              <a:hlinkClick r:id="rId2"/>
            </a:endParaRPr>
          </a:p>
          <a:p>
            <a:pPr lvl="1">
              <a:buFont typeface="Arial" panose="020B0604020202020204" pitchFamily="34" charset="0"/>
              <a:buChar char="•"/>
            </a:pPr>
            <a:r>
              <a:rPr lang="en-US" sz="2000" dirty="0">
                <a:hlinkClick r:id="rId3"/>
              </a:rPr>
              <a:t>Click for good classification example</a:t>
            </a:r>
            <a:endParaRPr lang="en-US" sz="2000" dirty="0"/>
          </a:p>
          <a:p>
            <a:pPr>
              <a:buFont typeface="Arial" panose="020B0604020202020204" pitchFamily="34" charset="0"/>
              <a:buChar char="•"/>
            </a:pPr>
            <a:endParaRPr lang="en-US" sz="2000" dirty="0"/>
          </a:p>
          <a:p>
            <a:pPr>
              <a:buFont typeface="Arial" panose="020B0604020202020204" pitchFamily="34" charset="0"/>
              <a:buChar char="•"/>
            </a:pPr>
            <a:r>
              <a:rPr lang="en-US" sz="2000" dirty="0"/>
              <a:t>Sometimes the reasoner gives debatable results:</a:t>
            </a:r>
          </a:p>
          <a:p>
            <a:pPr lvl="1">
              <a:buFont typeface="Arial" panose="020B0604020202020204" pitchFamily="34" charset="0"/>
              <a:buChar char="•"/>
            </a:pPr>
            <a:r>
              <a:rPr lang="en-US" sz="2000" dirty="0">
                <a:hlinkClick r:id="rId4"/>
              </a:rPr>
              <a:t>Click for dubious classification example</a:t>
            </a:r>
            <a:endParaRPr lang="en-US" sz="2000" dirty="0"/>
          </a:p>
          <a:p>
            <a:pPr>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3E49F16B-FB1D-4930-91E6-EF5DAC420A24}"/>
              </a:ext>
            </a:extLst>
          </p:cNvPr>
          <p:cNvSpPr>
            <a:spLocks noGrp="1"/>
          </p:cNvSpPr>
          <p:nvPr>
            <p:ph type="sldNum" sz="quarter" idx="10"/>
          </p:nvPr>
        </p:nvSpPr>
        <p:spPr/>
        <p:txBody>
          <a:bodyPr/>
          <a:lstStyle/>
          <a:p>
            <a:fld id="{01EF93C7-D0AB-41D7-8C62-1F8A9E33AE23}" type="slidenum">
              <a:rPr lang="en-US" smtClean="0"/>
              <a:pPr/>
              <a:t>16</a:t>
            </a:fld>
            <a:endParaRPr lang="en-US"/>
          </a:p>
        </p:txBody>
      </p:sp>
    </p:spTree>
    <p:extLst>
      <p:ext uri="{BB962C8B-B14F-4D97-AF65-F5344CB8AC3E}">
        <p14:creationId xmlns:p14="http://schemas.microsoft.com/office/powerpoint/2010/main" val="2251805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D5B0-B776-411F-AAB7-63CE8F84C06C}"/>
              </a:ext>
            </a:extLst>
          </p:cNvPr>
          <p:cNvSpPr>
            <a:spLocks noGrp="1"/>
          </p:cNvSpPr>
          <p:nvPr>
            <p:ph type="title"/>
          </p:nvPr>
        </p:nvSpPr>
        <p:spPr/>
        <p:txBody>
          <a:bodyPr/>
          <a:lstStyle/>
          <a:p>
            <a:r>
              <a:rPr lang="en-US" dirty="0"/>
              <a:t>Remarks on SNOMED CT-reasoner (3)</a:t>
            </a:r>
          </a:p>
        </p:txBody>
      </p:sp>
      <p:sp>
        <p:nvSpPr>
          <p:cNvPr id="3" name="Content Placeholder 2">
            <a:extLst>
              <a:ext uri="{FF2B5EF4-FFF2-40B4-BE49-F238E27FC236}">
                <a16:creationId xmlns:a16="http://schemas.microsoft.com/office/drawing/2014/main" id="{C8D26A6C-00A7-4F62-B67D-98DC8BE96F3A}"/>
              </a:ext>
            </a:extLst>
          </p:cNvPr>
          <p:cNvSpPr>
            <a:spLocks noGrp="1"/>
          </p:cNvSpPr>
          <p:nvPr>
            <p:ph idx="1"/>
          </p:nvPr>
        </p:nvSpPr>
        <p:spPr/>
        <p:txBody>
          <a:bodyPr/>
          <a:lstStyle/>
          <a:p>
            <a:pPr>
              <a:buFont typeface="Arial" panose="020B0604020202020204" pitchFamily="34" charset="0"/>
              <a:buChar char="•"/>
            </a:pPr>
            <a:r>
              <a:rPr lang="en-US" sz="2000" dirty="0"/>
              <a:t>Often the reasoner gives correct results:</a:t>
            </a:r>
            <a:endParaRPr lang="en-US" sz="2000" dirty="0">
              <a:hlinkClick r:id="rId2"/>
            </a:endParaRPr>
          </a:p>
          <a:p>
            <a:pPr lvl="1">
              <a:buFont typeface="Arial" panose="020B0604020202020204" pitchFamily="34" charset="0"/>
              <a:buChar char="•"/>
            </a:pPr>
            <a:r>
              <a:rPr lang="en-US" sz="2000" dirty="0">
                <a:hlinkClick r:id="rId3"/>
              </a:rPr>
              <a:t>Click for good classification example</a:t>
            </a:r>
            <a:endParaRPr lang="en-US" sz="2000" dirty="0"/>
          </a:p>
          <a:p>
            <a:pPr>
              <a:buFont typeface="Arial" panose="020B0604020202020204" pitchFamily="34" charset="0"/>
              <a:buChar char="•"/>
            </a:pPr>
            <a:endParaRPr lang="en-US" sz="2000" dirty="0"/>
          </a:p>
          <a:p>
            <a:pPr>
              <a:buFont typeface="Arial" panose="020B0604020202020204" pitchFamily="34" charset="0"/>
              <a:buChar char="•"/>
            </a:pPr>
            <a:r>
              <a:rPr lang="en-US" sz="2000" dirty="0"/>
              <a:t>Sometimes the reasoner gives debatable results:</a:t>
            </a:r>
          </a:p>
          <a:p>
            <a:pPr lvl="1">
              <a:buFont typeface="Arial" panose="020B0604020202020204" pitchFamily="34" charset="0"/>
              <a:buChar char="•"/>
            </a:pPr>
            <a:r>
              <a:rPr lang="en-US" sz="2000" dirty="0">
                <a:hlinkClick r:id="rId4"/>
              </a:rPr>
              <a:t>Click for dubious classification example</a:t>
            </a:r>
            <a:endParaRPr lang="en-US" sz="2000" dirty="0"/>
          </a:p>
          <a:p>
            <a:pPr>
              <a:buFont typeface="Arial" panose="020B0604020202020204" pitchFamily="34" charset="0"/>
              <a:buChar char="•"/>
            </a:pPr>
            <a:endParaRPr lang="en-US" sz="2000" dirty="0"/>
          </a:p>
          <a:p>
            <a:pPr>
              <a:buFont typeface="Arial" panose="020B0604020202020204" pitchFamily="34" charset="0"/>
              <a:buChar char="•"/>
            </a:pPr>
            <a:r>
              <a:rPr lang="en-US" sz="2000" dirty="0"/>
              <a:t>The reasoner ALWAYS uses the same algorithm, but the definitions it reasons with are sometimes debatable, if not totally wrong!</a:t>
            </a:r>
          </a:p>
        </p:txBody>
      </p:sp>
      <p:sp>
        <p:nvSpPr>
          <p:cNvPr id="4" name="Slide Number Placeholder 3">
            <a:extLst>
              <a:ext uri="{FF2B5EF4-FFF2-40B4-BE49-F238E27FC236}">
                <a16:creationId xmlns:a16="http://schemas.microsoft.com/office/drawing/2014/main" id="{3E49F16B-FB1D-4930-91E6-EF5DAC420A24}"/>
              </a:ext>
            </a:extLst>
          </p:cNvPr>
          <p:cNvSpPr>
            <a:spLocks noGrp="1"/>
          </p:cNvSpPr>
          <p:nvPr>
            <p:ph type="sldNum" sz="quarter" idx="10"/>
          </p:nvPr>
        </p:nvSpPr>
        <p:spPr/>
        <p:txBody>
          <a:bodyPr/>
          <a:lstStyle/>
          <a:p>
            <a:fld id="{01EF93C7-D0AB-41D7-8C62-1F8A9E33AE23}" type="slidenum">
              <a:rPr lang="en-US" smtClean="0"/>
              <a:pPr/>
              <a:t>17</a:t>
            </a:fld>
            <a:endParaRPr lang="en-US"/>
          </a:p>
        </p:txBody>
      </p:sp>
    </p:spTree>
    <p:extLst>
      <p:ext uri="{BB962C8B-B14F-4D97-AF65-F5344CB8AC3E}">
        <p14:creationId xmlns:p14="http://schemas.microsoft.com/office/powerpoint/2010/main" val="2066656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0" name="Object 2" descr="Window from the ontology authoring tool 'LinkFactory' showing the misclassification of 'bilateral removal of ovo-testis' resulting from applying logical reasoning to an  erroneous definition of 'ovo-testis'."/>
          <p:cNvGraphicFramePr>
            <a:graphicFrameLocks noChangeAspect="1"/>
          </p:cNvGraphicFramePr>
          <p:nvPr>
            <p:extLst>
              <p:ext uri="{D42A27DB-BD31-4B8C-83A1-F6EECF244321}">
                <p14:modId xmlns:p14="http://schemas.microsoft.com/office/powerpoint/2010/main" val="848468654"/>
              </p:ext>
            </p:extLst>
          </p:nvPr>
        </p:nvGraphicFramePr>
        <p:xfrm>
          <a:off x="214313" y="2720975"/>
          <a:ext cx="8777287" cy="1851025"/>
        </p:xfrm>
        <a:graphic>
          <a:graphicData uri="http://schemas.openxmlformats.org/presentationml/2006/ole">
            <mc:AlternateContent xmlns:mc="http://schemas.openxmlformats.org/markup-compatibility/2006">
              <mc:Choice xmlns:v="urn:schemas-microsoft-com:vml" Requires="v">
                <p:oleObj spid="_x0000_s5335" name="Photo Editor-foto" r:id="rId4" imgW="5830114" imgH="1228571" progId="MSPhotoEd.3">
                  <p:embed/>
                </p:oleObj>
              </mc:Choice>
              <mc:Fallback>
                <p:oleObj name="Photo Editor-foto" r:id="rId4" imgW="5830114" imgH="1228571" progId="MSPhotoEd.3">
                  <p:embed/>
                  <p:pic>
                    <p:nvPicPr>
                      <p:cNvPr id="5837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13" y="2720975"/>
                        <a:ext cx="8777287" cy="185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1" name="AutoShape 5"/>
          <p:cNvSpPr>
            <a:spLocks noGrp="1" noChangeArrowheads="1"/>
          </p:cNvSpPr>
          <p:nvPr>
            <p:ph type="title"/>
          </p:nvPr>
        </p:nvSpPr>
        <p:spPr/>
        <p:txBody>
          <a:bodyPr/>
          <a:lstStyle/>
          <a:p>
            <a:pPr eaLnBrk="1" hangingPunct="1"/>
            <a:r>
              <a:rPr lang="nl-BE" altLang="en-US" sz="2800" dirty="0"/>
              <a:t>Consistent </a:t>
            </a:r>
            <a:r>
              <a:rPr lang="nl-BE" altLang="en-US" sz="2800" dirty="0" err="1"/>
              <a:t>reasoning</a:t>
            </a:r>
            <a:r>
              <a:rPr lang="nl-BE" altLang="en-US" sz="2800" dirty="0"/>
              <a:t> </a:t>
            </a:r>
            <a:r>
              <a:rPr lang="nl-BE" altLang="en-US" sz="2800" dirty="0" err="1"/>
              <a:t>with</a:t>
            </a:r>
            <a:r>
              <a:rPr lang="nl-BE" altLang="en-US" sz="2800" dirty="0"/>
              <a:t> </a:t>
            </a:r>
            <a:r>
              <a:rPr lang="nl-BE" altLang="en-US" sz="2800" dirty="0" err="1"/>
              <a:t>nonsensical</a:t>
            </a:r>
            <a:r>
              <a:rPr lang="nl-BE" altLang="en-US" sz="2800" dirty="0"/>
              <a:t> </a:t>
            </a:r>
            <a:r>
              <a:rPr lang="nl-BE" altLang="en-US" sz="2800" dirty="0" err="1"/>
              <a:t>representations</a:t>
            </a:r>
            <a:endParaRPr lang="en-US" altLang="en-US" sz="2800" dirty="0"/>
          </a:p>
        </p:txBody>
      </p:sp>
      <p:sp>
        <p:nvSpPr>
          <p:cNvPr id="58372" name="Rectangle 4"/>
          <p:cNvSpPr>
            <a:spLocks noChangeArrowheads="1"/>
          </p:cNvSpPr>
          <p:nvPr/>
        </p:nvSpPr>
        <p:spPr bwMode="auto">
          <a:xfrm>
            <a:off x="885825" y="5943600"/>
            <a:ext cx="82581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Ceusters W, Smith B, Flanagan J. </a:t>
            </a:r>
            <a:r>
              <a:rPr kumimoji="0" lang="en-US" altLang="en-US" sz="1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hlinkClick r:id="rId6"/>
              </a:rPr>
              <a:t>Ontology and Medical Terminology: why Descriptions Logics are not enough</a:t>
            </a:r>
            <a:r>
              <a:rPr kumimoji="0" lang="en-US" altLang="en-US" sz="1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 Proceedings of the conference Towards an Electronic Patient Record (TEPR 2003),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San Antonio, 10-14 May 2003 (electronic publication 5pp) </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276939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Correction</a:t>
            </a:r>
          </a:p>
        </p:txBody>
      </p:sp>
      <p:pic>
        <p:nvPicPr>
          <p:cNvPr id="4" name="Picture 3" descr="Screenshot from a later version of Snomed CT showing the correction of the mistake pointed out on the previous slide."/>
          <p:cNvPicPr>
            <a:picLocks noChangeAspect="1"/>
          </p:cNvPicPr>
          <p:nvPr/>
        </p:nvPicPr>
        <p:blipFill>
          <a:blip r:embed="rId2"/>
          <a:stretch>
            <a:fillRect/>
          </a:stretch>
        </p:blipFill>
        <p:spPr>
          <a:xfrm>
            <a:off x="457199" y="1488440"/>
            <a:ext cx="8305801" cy="4836160"/>
          </a:xfrm>
          <a:prstGeom prst="rect">
            <a:avLst/>
          </a:prstGeom>
        </p:spPr>
      </p:pic>
      <p:sp>
        <p:nvSpPr>
          <p:cNvPr id="5" name="Rectangle 4"/>
          <p:cNvSpPr/>
          <p:nvPr/>
        </p:nvSpPr>
        <p:spPr>
          <a:xfrm>
            <a:off x="6324600" y="6258580"/>
            <a:ext cx="2743200" cy="52322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itchFamily="18" charset="0"/>
                <a:ea typeface="+mn-ea"/>
                <a:cs typeface="+mn-cs"/>
                <a:hlinkClick r:id="rId3"/>
              </a:rPr>
              <a:t>http://browser.ihtsdotools.org/</a:t>
            </a:r>
            <a:endParaRPr kumimoji="0" lang="en-US" sz="14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Times New Roman" pitchFamily="18" charset="0"/>
                <a:ea typeface="+mn-ea"/>
                <a:cs typeface="+mn-cs"/>
              </a:rPr>
              <a:t>Oct 14, 2015</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77174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D5B0-B776-411F-AAB7-63CE8F84C06C}"/>
              </a:ext>
            </a:extLst>
          </p:cNvPr>
          <p:cNvSpPr>
            <a:spLocks noGrp="1"/>
          </p:cNvSpPr>
          <p:nvPr>
            <p:ph type="title"/>
          </p:nvPr>
        </p:nvSpPr>
        <p:spPr/>
        <p:txBody>
          <a:bodyPr/>
          <a:lstStyle/>
          <a:p>
            <a:r>
              <a:rPr lang="en-US" dirty="0"/>
              <a:t>Remarks on SNOMED CT-reasoner (4)</a:t>
            </a:r>
          </a:p>
        </p:txBody>
      </p:sp>
      <p:sp>
        <p:nvSpPr>
          <p:cNvPr id="3" name="Content Placeholder 2">
            <a:extLst>
              <a:ext uri="{FF2B5EF4-FFF2-40B4-BE49-F238E27FC236}">
                <a16:creationId xmlns:a16="http://schemas.microsoft.com/office/drawing/2014/main" id="{C8D26A6C-00A7-4F62-B67D-98DC8BE96F3A}"/>
              </a:ext>
            </a:extLst>
          </p:cNvPr>
          <p:cNvSpPr>
            <a:spLocks noGrp="1"/>
          </p:cNvSpPr>
          <p:nvPr>
            <p:ph idx="1"/>
          </p:nvPr>
        </p:nvSpPr>
        <p:spPr/>
        <p:txBody>
          <a:bodyPr/>
          <a:lstStyle/>
          <a:p>
            <a:pPr>
              <a:buFont typeface="Arial" panose="020B0604020202020204" pitchFamily="34" charset="0"/>
              <a:buChar char="•"/>
            </a:pPr>
            <a:r>
              <a:rPr lang="en-US" sz="2000" dirty="0"/>
              <a:t>Often the reasoner gives correct results:</a:t>
            </a:r>
            <a:endParaRPr lang="en-US" sz="2000" dirty="0">
              <a:hlinkClick r:id="rId2"/>
            </a:endParaRPr>
          </a:p>
          <a:p>
            <a:pPr lvl="1">
              <a:buFont typeface="Arial" panose="020B0604020202020204" pitchFamily="34" charset="0"/>
              <a:buChar char="•"/>
            </a:pPr>
            <a:r>
              <a:rPr lang="en-US" sz="2000" dirty="0">
                <a:hlinkClick r:id="rId3"/>
              </a:rPr>
              <a:t>Click for good classification example</a:t>
            </a:r>
            <a:endParaRPr lang="en-US" sz="2000" dirty="0"/>
          </a:p>
          <a:p>
            <a:pPr>
              <a:buFont typeface="Arial" panose="020B0604020202020204" pitchFamily="34" charset="0"/>
              <a:buChar char="•"/>
            </a:pPr>
            <a:endParaRPr lang="en-US" sz="2000" dirty="0"/>
          </a:p>
          <a:p>
            <a:pPr>
              <a:buFont typeface="Arial" panose="020B0604020202020204" pitchFamily="34" charset="0"/>
              <a:buChar char="•"/>
            </a:pPr>
            <a:r>
              <a:rPr lang="en-US" sz="2000" dirty="0"/>
              <a:t>Sometimes the reasoner gives debatable results:</a:t>
            </a:r>
          </a:p>
          <a:p>
            <a:pPr lvl="1">
              <a:buFont typeface="Arial" panose="020B0604020202020204" pitchFamily="34" charset="0"/>
              <a:buChar char="•"/>
            </a:pPr>
            <a:r>
              <a:rPr lang="en-US" sz="2000" dirty="0">
                <a:hlinkClick r:id="rId4"/>
              </a:rPr>
              <a:t>Click for dubious classification example</a:t>
            </a:r>
            <a:endParaRPr lang="en-US" sz="2000" dirty="0"/>
          </a:p>
          <a:p>
            <a:pPr>
              <a:buFont typeface="Arial" panose="020B0604020202020204" pitchFamily="34" charset="0"/>
              <a:buChar char="•"/>
            </a:pPr>
            <a:endParaRPr lang="en-US" sz="2000" dirty="0"/>
          </a:p>
          <a:p>
            <a:pPr>
              <a:buFont typeface="Arial" panose="020B0604020202020204" pitchFamily="34" charset="0"/>
              <a:buChar char="•"/>
            </a:pPr>
            <a:r>
              <a:rPr lang="en-US" sz="2000" dirty="0"/>
              <a:t>The reasoner ALWAYS uses the same algorithm, but the definitions it reasons with are sometimes debatable, if not totally wrong!</a:t>
            </a:r>
          </a:p>
          <a:p>
            <a:pPr>
              <a:buFont typeface="Arial" panose="020B0604020202020204" pitchFamily="34" charset="0"/>
              <a:buChar char="•"/>
            </a:pPr>
            <a:endParaRPr lang="en-US" sz="2000" dirty="0"/>
          </a:p>
          <a:p>
            <a:pPr>
              <a:buFont typeface="Arial" panose="020B0604020202020204" pitchFamily="34" charset="0"/>
              <a:buChar char="•"/>
            </a:pPr>
            <a:r>
              <a:rPr lang="en-US" sz="2000" dirty="0"/>
              <a:t>See also:	</a:t>
            </a:r>
            <a:r>
              <a:rPr lang="en-US" sz="1800" dirty="0"/>
              <a:t>Stefan Schulz</a:t>
            </a:r>
          </a:p>
          <a:p>
            <a:pPr marL="514350" lvl="1" indent="0">
              <a:buNone/>
            </a:pPr>
            <a:r>
              <a:rPr lang="en-US" sz="1800" dirty="0"/>
              <a:t>		</a:t>
            </a:r>
            <a:r>
              <a:rPr lang="en-US" sz="1800" dirty="0">
                <a:hlinkClick r:id="rId5"/>
              </a:rPr>
              <a:t>SNOMED CT’s Ontological Commitment</a:t>
            </a:r>
            <a:endParaRPr lang="en-US" sz="1800" dirty="0"/>
          </a:p>
          <a:p>
            <a:pPr marL="514350" lvl="1" indent="0">
              <a:buNone/>
            </a:pPr>
            <a:r>
              <a:rPr lang="en-US" sz="1800" dirty="0"/>
              <a:t>		International Conference on Biomedical Ontology</a:t>
            </a:r>
          </a:p>
          <a:p>
            <a:pPr marL="514350" lvl="1" indent="0">
              <a:buNone/>
            </a:pPr>
            <a:r>
              <a:rPr lang="en-US" sz="1800" dirty="0"/>
              <a:t>		University at Buffalo, NY · July 24-26, 2009</a:t>
            </a:r>
          </a:p>
        </p:txBody>
      </p:sp>
      <p:sp>
        <p:nvSpPr>
          <p:cNvPr id="4" name="Slide Number Placeholder 3">
            <a:extLst>
              <a:ext uri="{FF2B5EF4-FFF2-40B4-BE49-F238E27FC236}">
                <a16:creationId xmlns:a16="http://schemas.microsoft.com/office/drawing/2014/main" id="{3E49F16B-FB1D-4930-91E6-EF5DAC420A24}"/>
              </a:ext>
            </a:extLst>
          </p:cNvPr>
          <p:cNvSpPr>
            <a:spLocks noGrp="1"/>
          </p:cNvSpPr>
          <p:nvPr>
            <p:ph type="sldNum" sz="quarter" idx="10"/>
          </p:nvPr>
        </p:nvSpPr>
        <p:spPr/>
        <p:txBody>
          <a:bodyPr/>
          <a:lstStyle/>
          <a:p>
            <a:fld id="{01EF93C7-D0AB-41D7-8C62-1F8A9E33AE23}" type="slidenum">
              <a:rPr lang="en-US" smtClean="0"/>
              <a:pPr/>
              <a:t>20</a:t>
            </a:fld>
            <a:endParaRPr lang="en-US"/>
          </a:p>
        </p:txBody>
      </p:sp>
    </p:spTree>
    <p:extLst>
      <p:ext uri="{BB962C8B-B14F-4D97-AF65-F5344CB8AC3E}">
        <p14:creationId xmlns:p14="http://schemas.microsoft.com/office/powerpoint/2010/main" val="2790722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le 1"/>
          <p:cNvSpPr>
            <a:spLocks noGrp="1"/>
          </p:cNvSpPr>
          <p:nvPr>
            <p:ph type="title"/>
          </p:nvPr>
        </p:nvSpPr>
        <p:spPr>
          <a:xfrm>
            <a:off x="0" y="762000"/>
            <a:ext cx="9144000" cy="762000"/>
          </a:xfrm>
        </p:spPr>
        <p:txBody>
          <a:bodyPr/>
          <a:lstStyle/>
          <a:p>
            <a:r>
              <a:rPr lang="en-US" altLang="en-US" dirty="0"/>
              <a:t>Computer science approach to ontology (2)</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4" name="Picture 3" descr="Image showing how in the mainstream computer science perspective on ontologies, an ontology (1) is intended to describe some domain of discourse, (2) is created in some ontology authoring tool and (3) is then used in what are called 'semantic applications'.">
            <a:extLst>
              <a:ext uri="{FF2B5EF4-FFF2-40B4-BE49-F238E27FC236}">
                <a16:creationId xmlns:a16="http://schemas.microsoft.com/office/drawing/2014/main" id="{F4341893-9EC1-4674-B78F-4D576E6C5F2E}"/>
              </a:ext>
            </a:extLst>
          </p:cNvPr>
          <p:cNvPicPr>
            <a:picLocks noChangeAspect="1"/>
          </p:cNvPicPr>
          <p:nvPr/>
        </p:nvPicPr>
        <p:blipFill>
          <a:blip r:embed="rId2"/>
          <a:stretch>
            <a:fillRect/>
          </a:stretch>
        </p:blipFill>
        <p:spPr>
          <a:xfrm>
            <a:off x="609600" y="1842382"/>
            <a:ext cx="7803556" cy="4340728"/>
          </a:xfrm>
          <a:prstGeom prst="rect">
            <a:avLst/>
          </a:prstGeom>
        </p:spPr>
      </p:pic>
    </p:spTree>
    <p:extLst>
      <p:ext uri="{BB962C8B-B14F-4D97-AF65-F5344CB8AC3E}">
        <p14:creationId xmlns:p14="http://schemas.microsoft.com/office/powerpoint/2010/main" val="4180517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F5DF3-9CAB-4C99-AB6A-039E1FEE2AB7}"/>
              </a:ext>
            </a:extLst>
          </p:cNvPr>
          <p:cNvSpPr>
            <a:spLocks noGrp="1"/>
          </p:cNvSpPr>
          <p:nvPr>
            <p:ph type="title"/>
          </p:nvPr>
        </p:nvSpPr>
        <p:spPr/>
        <p:txBody>
          <a:bodyPr/>
          <a:lstStyle/>
          <a:p>
            <a:r>
              <a:rPr lang="en-US" dirty="0"/>
              <a:t>Semantic applications</a:t>
            </a:r>
          </a:p>
        </p:txBody>
      </p:sp>
      <p:sp>
        <p:nvSpPr>
          <p:cNvPr id="3" name="Content Placeholder 2">
            <a:extLst>
              <a:ext uri="{FF2B5EF4-FFF2-40B4-BE49-F238E27FC236}">
                <a16:creationId xmlns:a16="http://schemas.microsoft.com/office/drawing/2014/main" id="{0E26FF3E-DF85-402F-B916-B5E564873E9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15208EB-2856-4B2A-839E-6C90DADF1C49}"/>
              </a:ext>
            </a:extLst>
          </p:cNvPr>
          <p:cNvSpPr>
            <a:spLocks noGrp="1"/>
          </p:cNvSpPr>
          <p:nvPr>
            <p:ph type="sldNum" sz="quarter" idx="10"/>
          </p:nvPr>
        </p:nvSpPr>
        <p:spPr/>
        <p:txBody>
          <a:bodyPr/>
          <a:lstStyle/>
          <a:p>
            <a:fld id="{01EF93C7-D0AB-41D7-8C62-1F8A9E33AE23}" type="slidenum">
              <a:rPr lang="en-US" smtClean="0"/>
              <a:pPr/>
              <a:t>22</a:t>
            </a:fld>
            <a:endParaRPr lang="en-US"/>
          </a:p>
        </p:txBody>
      </p:sp>
      <p:pic>
        <p:nvPicPr>
          <p:cNvPr id="5" name="Picture 4" descr="Modified screenshot of the webpage of the book &quot;Introduction to Semantic Applications' published by Springer.">
            <a:extLst>
              <a:ext uri="{FF2B5EF4-FFF2-40B4-BE49-F238E27FC236}">
                <a16:creationId xmlns:a16="http://schemas.microsoft.com/office/drawing/2014/main" id="{915DF948-A7D9-489F-B441-DA8DF96CB96C}"/>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0" y="1533313"/>
            <a:ext cx="9144000" cy="5324687"/>
          </a:xfrm>
          <a:prstGeom prst="rect">
            <a:avLst/>
          </a:prstGeom>
        </p:spPr>
      </p:pic>
      <p:sp>
        <p:nvSpPr>
          <p:cNvPr id="6" name="Rectangle 5">
            <a:extLst>
              <a:ext uri="{FF2B5EF4-FFF2-40B4-BE49-F238E27FC236}">
                <a16:creationId xmlns:a16="http://schemas.microsoft.com/office/drawing/2014/main" id="{DA627AE5-C2E6-4E3D-B42B-F10397A88055}"/>
              </a:ext>
            </a:extLst>
          </p:cNvPr>
          <p:cNvSpPr/>
          <p:nvPr/>
        </p:nvSpPr>
        <p:spPr>
          <a:xfrm>
            <a:off x="381000" y="3623608"/>
            <a:ext cx="6781800" cy="1938992"/>
          </a:xfrm>
          <a:prstGeom prst="rect">
            <a:avLst/>
          </a:prstGeom>
          <a:solidFill>
            <a:schemeClr val="bg1"/>
          </a:solidFill>
        </p:spPr>
        <p:txBody>
          <a:bodyPr wrap="square">
            <a:spAutoFit/>
          </a:bodyPr>
          <a:lstStyle/>
          <a:p>
            <a:pPr algn="just"/>
            <a:r>
              <a:rPr lang="en-US" sz="2000" b="0" dirty="0">
                <a:solidFill>
                  <a:srgbClr val="222222"/>
                </a:solidFill>
                <a:latin typeface="Roboto"/>
              </a:rPr>
              <a:t>A </a:t>
            </a:r>
            <a:r>
              <a:rPr lang="en-US" sz="2000" dirty="0">
                <a:solidFill>
                  <a:srgbClr val="222222"/>
                </a:solidFill>
                <a:latin typeface="Roboto"/>
              </a:rPr>
              <a:t>semantic application</a:t>
            </a:r>
            <a:r>
              <a:rPr lang="en-US" sz="2000" b="0" dirty="0">
                <a:solidFill>
                  <a:srgbClr val="222222"/>
                </a:solidFill>
                <a:latin typeface="Roboto"/>
              </a:rPr>
              <a:t> is a software </a:t>
            </a:r>
            <a:r>
              <a:rPr lang="en-US" sz="2000" dirty="0">
                <a:solidFill>
                  <a:srgbClr val="222222"/>
                </a:solidFill>
                <a:latin typeface="Roboto"/>
              </a:rPr>
              <a:t>application</a:t>
            </a:r>
            <a:r>
              <a:rPr lang="en-US" sz="2000" b="0" dirty="0">
                <a:solidFill>
                  <a:srgbClr val="222222"/>
                </a:solidFill>
                <a:latin typeface="Roboto"/>
              </a:rPr>
              <a:t> which explicitly or implicitly uses the </a:t>
            </a:r>
            <a:r>
              <a:rPr lang="en-US" sz="2000" dirty="0">
                <a:solidFill>
                  <a:srgbClr val="222222"/>
                </a:solidFill>
                <a:latin typeface="Roboto"/>
              </a:rPr>
              <a:t>semantics</a:t>
            </a:r>
            <a:r>
              <a:rPr lang="en-US" sz="2000" b="0" dirty="0">
                <a:solidFill>
                  <a:srgbClr val="222222"/>
                </a:solidFill>
                <a:latin typeface="Roboto"/>
              </a:rPr>
              <a:t> of a domain. An example is </a:t>
            </a:r>
            <a:r>
              <a:rPr lang="en-US" sz="2000" dirty="0">
                <a:solidFill>
                  <a:srgbClr val="222222"/>
                </a:solidFill>
                <a:latin typeface="Roboto"/>
              </a:rPr>
              <a:t>semantic</a:t>
            </a:r>
            <a:r>
              <a:rPr lang="en-US" sz="2000" b="0" dirty="0">
                <a:solidFill>
                  <a:srgbClr val="222222"/>
                </a:solidFill>
                <a:latin typeface="Roboto"/>
              </a:rPr>
              <a:t> search, where synonyms and related terms are used for enriching the results of a simple text-based search. Ontologies are the centerpiece of </a:t>
            </a:r>
            <a:r>
              <a:rPr lang="en-US" sz="2000" dirty="0">
                <a:solidFill>
                  <a:srgbClr val="222222"/>
                </a:solidFill>
                <a:latin typeface="Roboto"/>
              </a:rPr>
              <a:t>semantic applications</a:t>
            </a:r>
            <a:r>
              <a:rPr lang="en-US" sz="2000" b="0" dirty="0">
                <a:solidFill>
                  <a:srgbClr val="222222"/>
                </a:solidFill>
                <a:latin typeface="Roboto"/>
              </a:rPr>
              <a:t>. </a:t>
            </a:r>
            <a:r>
              <a:rPr lang="en-US" sz="2000" b="0" dirty="0">
                <a:solidFill>
                  <a:srgbClr val="70757A"/>
                </a:solidFill>
                <a:latin typeface="Roboto"/>
              </a:rPr>
              <a:t>Apr 14, 2018</a:t>
            </a:r>
            <a:endParaRPr lang="en-US" sz="2000" dirty="0"/>
          </a:p>
        </p:txBody>
      </p:sp>
    </p:spTree>
    <p:extLst>
      <p:ext uri="{BB962C8B-B14F-4D97-AF65-F5344CB8AC3E}">
        <p14:creationId xmlns:p14="http://schemas.microsoft.com/office/powerpoint/2010/main" val="3666772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239C-AA53-4A90-885A-1B8B301AF884}"/>
              </a:ext>
            </a:extLst>
          </p:cNvPr>
          <p:cNvSpPr>
            <a:spLocks noGrp="1"/>
          </p:cNvSpPr>
          <p:nvPr>
            <p:ph type="title"/>
          </p:nvPr>
        </p:nvSpPr>
        <p:spPr/>
        <p:txBody>
          <a:bodyPr/>
          <a:lstStyle/>
          <a:p>
            <a:r>
              <a:rPr lang="en-US" dirty="0"/>
              <a:t>Semantic search examples</a:t>
            </a:r>
          </a:p>
        </p:txBody>
      </p:sp>
      <p:sp>
        <p:nvSpPr>
          <p:cNvPr id="3" name="Content Placeholder 2">
            <a:extLst>
              <a:ext uri="{FF2B5EF4-FFF2-40B4-BE49-F238E27FC236}">
                <a16:creationId xmlns:a16="http://schemas.microsoft.com/office/drawing/2014/main" id="{991419C5-94E6-442B-AC2A-30565C987EB3}"/>
              </a:ext>
            </a:extLst>
          </p:cNvPr>
          <p:cNvSpPr>
            <a:spLocks noGrp="1"/>
          </p:cNvSpPr>
          <p:nvPr>
            <p:ph idx="1"/>
          </p:nvPr>
        </p:nvSpPr>
        <p:spPr/>
        <p:txBody>
          <a:bodyPr/>
          <a:lstStyle/>
          <a:p>
            <a:r>
              <a:rPr lang="en-US" dirty="0"/>
              <a:t>‘</a:t>
            </a:r>
            <a:r>
              <a:rPr lang="en-US" dirty="0">
                <a:hlinkClick r:id="rId2"/>
              </a:rPr>
              <a:t>Black cowboy boots</a:t>
            </a:r>
            <a:r>
              <a:rPr lang="en-US" dirty="0"/>
              <a:t>’</a:t>
            </a:r>
          </a:p>
          <a:p>
            <a:endParaRPr lang="en-US" dirty="0"/>
          </a:p>
          <a:p>
            <a:r>
              <a:rPr lang="en-US" dirty="0"/>
              <a:t>‘</a:t>
            </a:r>
            <a:r>
              <a:rPr lang="en-US" dirty="0">
                <a:hlinkClick r:id="rId3"/>
              </a:rPr>
              <a:t>Werner Ceusters</a:t>
            </a:r>
            <a:r>
              <a:rPr lang="en-US" dirty="0"/>
              <a:t>’</a:t>
            </a:r>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FF237FE-7E1D-4EE3-BA31-01FC39E73A43}"/>
              </a:ext>
            </a:extLst>
          </p:cNvPr>
          <p:cNvSpPr>
            <a:spLocks noGrp="1"/>
          </p:cNvSpPr>
          <p:nvPr>
            <p:ph type="sldNum" sz="quarter" idx="10"/>
          </p:nvPr>
        </p:nvSpPr>
        <p:spPr/>
        <p:txBody>
          <a:bodyPr/>
          <a:lstStyle/>
          <a:p>
            <a:fld id="{01EF93C7-D0AB-41D7-8C62-1F8A9E33AE23}" type="slidenum">
              <a:rPr lang="en-US" smtClean="0"/>
              <a:pPr/>
              <a:t>23</a:t>
            </a:fld>
            <a:endParaRPr lang="en-US"/>
          </a:p>
        </p:txBody>
      </p:sp>
    </p:spTree>
    <p:extLst>
      <p:ext uri="{BB962C8B-B14F-4D97-AF65-F5344CB8AC3E}">
        <p14:creationId xmlns:p14="http://schemas.microsoft.com/office/powerpoint/2010/main" val="3431995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le 1"/>
          <p:cNvSpPr>
            <a:spLocks noGrp="1"/>
          </p:cNvSpPr>
          <p:nvPr>
            <p:ph type="title"/>
          </p:nvPr>
        </p:nvSpPr>
        <p:spPr>
          <a:xfrm>
            <a:off x="0" y="762000"/>
            <a:ext cx="9144000" cy="762000"/>
          </a:xfrm>
        </p:spPr>
        <p:txBody>
          <a:bodyPr/>
          <a:lstStyle/>
          <a:p>
            <a:r>
              <a:rPr lang="en-US" altLang="en-US" dirty="0"/>
              <a:t>Computer science approach to ontology (1*)</a:t>
            </a:r>
          </a:p>
        </p:txBody>
      </p:sp>
      <p:sp>
        <p:nvSpPr>
          <p:cNvPr id="4" name="Content Placeholder 3">
            <a:extLst>
              <a:ext uri="{FF2B5EF4-FFF2-40B4-BE49-F238E27FC236}">
                <a16:creationId xmlns:a16="http://schemas.microsoft.com/office/drawing/2014/main" id="{74689BBC-12CD-495A-B43E-8756FF124F74}"/>
              </a:ext>
            </a:extLst>
          </p:cNvPr>
          <p:cNvSpPr>
            <a:spLocks noGrp="1"/>
          </p:cNvSpPr>
          <p:nvPr>
            <p:ph idx="1"/>
          </p:nvPr>
        </p:nvSpPr>
        <p:spPr>
          <a:xfrm>
            <a:off x="228600" y="5181600"/>
            <a:ext cx="8686800" cy="1447800"/>
          </a:xfrm>
        </p:spPr>
        <p:txBody>
          <a:bodyPr/>
          <a:lstStyle/>
          <a:p>
            <a:pPr marL="0" indent="0"/>
            <a:r>
              <a:rPr lang="en-US" dirty="0"/>
              <a:t>Reasoners are parts of ontology authoring tools to facilitate the creation of ontologies designed for some domain of discourse.</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2" name="Picture 1">
            <a:extLst>
              <a:ext uri="{FF2B5EF4-FFF2-40B4-BE49-F238E27FC236}">
                <a16:creationId xmlns:a16="http://schemas.microsoft.com/office/drawing/2014/main" id="{CA77504F-C977-4691-8834-B8AAEEA2C37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70222" y="2175442"/>
            <a:ext cx="7803556" cy="2743438"/>
          </a:xfrm>
          <a:prstGeom prst="rect">
            <a:avLst/>
          </a:prstGeom>
        </p:spPr>
      </p:pic>
    </p:spTree>
    <p:extLst>
      <p:ext uri="{BB962C8B-B14F-4D97-AF65-F5344CB8AC3E}">
        <p14:creationId xmlns:p14="http://schemas.microsoft.com/office/powerpoint/2010/main" val="4068727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1"/>
          <p:cNvSpPr>
            <a:spLocks noGrp="1"/>
          </p:cNvSpPr>
          <p:nvPr>
            <p:ph type="title"/>
          </p:nvPr>
        </p:nvSpPr>
        <p:spPr>
          <a:xfrm>
            <a:off x="0" y="762000"/>
            <a:ext cx="9144000" cy="762000"/>
          </a:xfrm>
        </p:spPr>
        <p:txBody>
          <a:bodyPr/>
          <a:lstStyle/>
          <a:p>
            <a:r>
              <a:rPr lang="en-US" altLang="en-US" dirty="0"/>
              <a:t>Computer science approach to ontology (3)</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19" name="Picture 18" descr="Image showing how in the mainstream computer science perspective on ontologies, an ontology (1) is intended to describe some domain of discourse, (2) is created in some ontology authoring tool and (3) is then used in what are called 'semantic applications'.">
            <a:extLst>
              <a:ext uri="{FF2B5EF4-FFF2-40B4-BE49-F238E27FC236}">
                <a16:creationId xmlns:a16="http://schemas.microsoft.com/office/drawing/2014/main" id="{9C2E7289-EE8C-4BBB-BFEE-35A2F3D39679}"/>
              </a:ext>
            </a:extLst>
          </p:cNvPr>
          <p:cNvPicPr>
            <a:picLocks noChangeAspect="1"/>
          </p:cNvPicPr>
          <p:nvPr/>
        </p:nvPicPr>
        <p:blipFill>
          <a:blip r:embed="rId2"/>
          <a:stretch>
            <a:fillRect/>
          </a:stretch>
        </p:blipFill>
        <p:spPr>
          <a:xfrm>
            <a:off x="670222" y="2168274"/>
            <a:ext cx="7803556" cy="4340728"/>
          </a:xfrm>
          <a:prstGeom prst="rect">
            <a:avLst/>
          </a:prstGeom>
        </p:spPr>
      </p:pic>
    </p:spTree>
    <p:extLst>
      <p:ext uri="{BB962C8B-B14F-4D97-AF65-F5344CB8AC3E}">
        <p14:creationId xmlns:p14="http://schemas.microsoft.com/office/powerpoint/2010/main" val="2130388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1"/>
          <p:cNvSpPr>
            <a:spLocks noGrp="1"/>
          </p:cNvSpPr>
          <p:nvPr>
            <p:ph type="title"/>
          </p:nvPr>
        </p:nvSpPr>
        <p:spPr>
          <a:xfrm>
            <a:off x="0" y="762000"/>
            <a:ext cx="9144000" cy="762000"/>
          </a:xfrm>
        </p:spPr>
        <p:txBody>
          <a:bodyPr/>
          <a:lstStyle/>
          <a:p>
            <a:r>
              <a:rPr lang="en-US" altLang="en-US" dirty="0"/>
              <a:t>Computer science approach to ontology (4)</a:t>
            </a:r>
          </a:p>
        </p:txBody>
      </p:sp>
      <p:sp>
        <p:nvSpPr>
          <p:cNvPr id="18" name="TextBox 17"/>
          <p:cNvSpPr txBox="1"/>
          <p:nvPr/>
        </p:nvSpPr>
        <p:spPr>
          <a:xfrm>
            <a:off x="261938" y="2630488"/>
            <a:ext cx="2640012" cy="341630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imes New Roman" pitchFamily="18" charset="0"/>
                <a:ea typeface="+mn-ea"/>
                <a:cs typeface="+mn-cs"/>
              </a:rPr>
              <a:t>the logic in </a:t>
            </a:r>
            <a:r>
              <a:rPr kumimoji="0" lang="en-US" sz="1800" b="1" i="0" u="none" strike="noStrike" kern="1200" cap="none" spc="0" normalizeH="0" baseline="0" noProof="0" dirty="0" err="1">
                <a:ln>
                  <a:noFill/>
                </a:ln>
                <a:solidFill>
                  <a:srgbClr val="FFFFFF"/>
                </a:solidFill>
                <a:effectLst/>
                <a:uLnTx/>
                <a:uFillTx/>
                <a:latin typeface="Times New Roman" pitchFamily="18" charset="0"/>
                <a:ea typeface="+mn-ea"/>
                <a:cs typeface="+mn-cs"/>
              </a:rPr>
              <a:t>reasoners</a:t>
            </a:r>
            <a:r>
              <a:rPr kumimoji="0" lang="en-US" sz="1800" b="1" i="0" u="none" strike="noStrike" kern="1200" cap="none" spc="0" normalizeH="0" baseline="0" noProof="0" dirty="0">
                <a:ln>
                  <a:noFill/>
                </a:ln>
                <a:solidFill>
                  <a:srgbClr val="FFFFFF"/>
                </a:solidFill>
                <a:effectLst/>
                <a:uLnTx/>
                <a:uFillTx/>
                <a:latin typeface="Times New Roman" pitchFamily="18" charset="0"/>
                <a:ea typeface="+mn-ea"/>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344488" marR="0" lvl="0" indent="-231775" algn="ctr"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1800" b="1" i="0" u="none" strike="noStrike" kern="1200" cap="none" spc="0" normalizeH="0" baseline="0" noProof="0" dirty="0">
                <a:ln>
                  <a:noFill/>
                </a:ln>
                <a:solidFill>
                  <a:srgbClr val="00FF00"/>
                </a:solidFill>
                <a:effectLst/>
                <a:uLnTx/>
                <a:uFillTx/>
                <a:latin typeface="Times New Roman" pitchFamily="18" charset="0"/>
                <a:ea typeface="+mn-ea"/>
                <a:cs typeface="+mn-cs"/>
              </a:rPr>
              <a:t>guarantees</a:t>
            </a:r>
            <a:r>
              <a:rPr kumimoji="0" lang="en-US" sz="1800" b="0" i="0" u="none" strike="noStrike" kern="1200" cap="none" spc="0" normalizeH="0" baseline="0" noProof="0" dirty="0">
                <a:ln>
                  <a:noFill/>
                </a:ln>
                <a:solidFill>
                  <a:srgbClr val="00FF00"/>
                </a:solidFill>
                <a:effectLst/>
                <a:uLnTx/>
                <a:uFillTx/>
                <a:latin typeface="Times New Roman" pitchFamily="18" charset="0"/>
                <a:ea typeface="+mn-ea"/>
                <a:cs typeface="+mn-cs"/>
              </a:rPr>
              <a:t> consistent reasoning</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 </a:t>
            </a:r>
          </a:p>
          <a:p>
            <a:pPr marL="344488" marR="0" lvl="0" indent="-231775" algn="ctr" defTabSz="914400" rtl="0" eaLnBrk="1" fontAlgn="base" latinLnBrk="0" hangingPunct="1">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344488" marR="0" lvl="0" indent="-231775" algn="ctr" defTabSz="914400" rtl="0" eaLnBrk="1" fontAlgn="base" latinLnBrk="0" hangingPunct="1">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344488" marR="0" lvl="0" indent="-231775" algn="ctr" defTabSz="914400" rtl="0" eaLnBrk="1" fontAlgn="base" latinLnBrk="0" hangingPunct="1">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344488" marR="0" lvl="0" indent="-231775" algn="ctr" defTabSz="914400" rtl="0" eaLnBrk="1" fontAlgn="base" latinLnBrk="0" hangingPunct="1">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344488" marR="0" lvl="0" indent="-231775" algn="ctr" defTabSz="914400" rtl="0" eaLnBrk="1" fontAlgn="base" latinLnBrk="0" hangingPunct="1">
              <a:lnSpc>
                <a:spcPct val="100000"/>
              </a:lnSpc>
              <a:spcBef>
                <a:spcPct val="0"/>
              </a:spcBef>
              <a:spcAft>
                <a:spcPct val="0"/>
              </a:spcAft>
              <a:buClrTx/>
              <a:buSzTx/>
              <a:buFont typeface="Arial"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344488" marR="0" lvl="0" indent="-231775" algn="ctr"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1800" b="1" i="0" u="none" strike="noStrike" kern="1200" cap="none" spc="0" normalizeH="0" baseline="0" noProof="0" dirty="0">
                <a:ln>
                  <a:noFill/>
                </a:ln>
                <a:solidFill>
                  <a:srgbClr val="FFC000"/>
                </a:solidFill>
                <a:effectLst/>
                <a:uLnTx/>
                <a:uFillTx/>
                <a:latin typeface="Times New Roman" pitchFamily="18" charset="0"/>
                <a:ea typeface="+mn-ea"/>
                <a:cs typeface="+mn-cs"/>
              </a:rPr>
              <a:t>does not guarantee </a:t>
            </a:r>
            <a:r>
              <a:rPr kumimoji="0" lang="en-US" sz="1800" b="0" i="0" u="none" strike="noStrike" kern="1200" cap="none" spc="0" normalizeH="0" baseline="0" noProof="0" dirty="0">
                <a:ln>
                  <a:noFill/>
                </a:ln>
                <a:solidFill>
                  <a:srgbClr val="FFC000"/>
                </a:solidFill>
                <a:effectLst/>
                <a:uLnTx/>
                <a:uFillTx/>
                <a:latin typeface="Times New Roman" pitchFamily="18" charset="0"/>
                <a:ea typeface="+mn-ea"/>
                <a:cs typeface="+mn-cs"/>
              </a:rPr>
              <a:t>the faithfulness of the representation.</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19" name="Picture 18" descr="Image showing how in the mainstream computer science perspective on ontologies, an ontology (1) is intended to describe some domain of discourse, (2) is created in some ontology authoring tool and (3) is then used in what are called 'semantic applications'.">
            <a:extLst>
              <a:ext uri="{FF2B5EF4-FFF2-40B4-BE49-F238E27FC236}">
                <a16:creationId xmlns:a16="http://schemas.microsoft.com/office/drawing/2014/main" id="{9C2E7289-EE8C-4BBB-BFEE-35A2F3D39679}"/>
              </a:ext>
            </a:extLst>
          </p:cNvPr>
          <p:cNvPicPr>
            <a:picLocks noChangeAspect="1"/>
          </p:cNvPicPr>
          <p:nvPr/>
        </p:nvPicPr>
        <p:blipFill>
          <a:blip r:embed="rId2"/>
          <a:stretch>
            <a:fillRect/>
          </a:stretch>
        </p:blipFill>
        <p:spPr>
          <a:xfrm>
            <a:off x="670222" y="2168274"/>
            <a:ext cx="7803556" cy="4340728"/>
          </a:xfrm>
          <a:prstGeom prst="rect">
            <a:avLst/>
          </a:prstGeom>
        </p:spPr>
      </p:pic>
    </p:spTree>
    <p:extLst>
      <p:ext uri="{BB962C8B-B14F-4D97-AF65-F5344CB8AC3E}">
        <p14:creationId xmlns:p14="http://schemas.microsoft.com/office/powerpoint/2010/main" val="355108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 descr="Image of Earth part of which is overlapped by the 'domain' from the other image representing that a domain in philosophical sense is a portion of rea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2179638"/>
            <a:ext cx="4329113"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itle 1"/>
          <p:cNvSpPr>
            <a:spLocks noGrp="1"/>
          </p:cNvSpPr>
          <p:nvPr>
            <p:ph type="title"/>
          </p:nvPr>
        </p:nvSpPr>
        <p:spPr>
          <a:xfrm>
            <a:off x="0" y="762000"/>
            <a:ext cx="9144000" cy="762000"/>
          </a:xfrm>
        </p:spPr>
        <p:txBody>
          <a:bodyPr/>
          <a:lstStyle/>
          <a:p>
            <a:r>
              <a:rPr lang="en-US" altLang="en-US" dirty="0"/>
              <a:t>Specific philosophical approach to ontology</a:t>
            </a:r>
          </a:p>
        </p:txBody>
      </p:sp>
      <p:pic>
        <p:nvPicPr>
          <p:cNvPr id="101378" name="Picture 2" descr="Image showing how in the mainstream computer science perspective on ontologies, an ontology (1) is intended to describe some domain of discourse, (2) is created in some ontology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820" y="2166155"/>
            <a:ext cx="78105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3" name="TextBox 42"/>
          <p:cNvSpPr txBox="1">
            <a:spLocks noChangeArrowheads="1"/>
          </p:cNvSpPr>
          <p:nvPr/>
        </p:nvSpPr>
        <p:spPr bwMode="auto">
          <a:xfrm>
            <a:off x="567213" y="1424127"/>
            <a:ext cx="80095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sng"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Ontological Realism (ORe)</a:t>
            </a:r>
            <a:r>
              <a:rPr kumimoji="0" lang="en-US" altLang="en-US" sz="20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 </a:t>
            </a: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uses ontology as philosophical discipline to build ontologies as faithful representations of reality.</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491498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500" fill="hold"/>
                                        <p:tgtEl>
                                          <p:spTgt spid="101378"/>
                                        </p:tgtEl>
                                      </p:cBhvr>
                                      <p:by x="60000" y="60000"/>
                                    </p:animScale>
                                  </p:childTnLst>
                                </p:cTn>
                              </p:par>
                              <p:par>
                                <p:cTn id="7" presetID="56" presetClass="path" presetSubtype="0" accel="50000" decel="50000" fill="hold" nodeType="withEffect">
                                  <p:stCondLst>
                                    <p:cond delay="0"/>
                                  </p:stCondLst>
                                  <p:childTnLst>
                                    <p:animMotion origin="layout" path="M -2.5E-6 -3.33333E-6 L 0.11945 -0.06527 " pathEditMode="relative" rAng="0" ptsTypes="AA">
                                      <p:cBhvr>
                                        <p:cTn id="8" dur="500" fill="hold"/>
                                        <p:tgtEl>
                                          <p:spTgt spid="101378"/>
                                        </p:tgtEl>
                                        <p:attrNameLst>
                                          <p:attrName>ppt_x</p:attrName>
                                          <p:attrName>ppt_y</p:attrName>
                                        </p:attrNameLst>
                                      </p:cBhvr>
                                      <p:rCtr x="5972" y="-3264"/>
                                    </p:animMotion>
                                  </p:childTnLst>
                                </p:cTn>
                              </p:par>
                            </p:childTnLst>
                          </p:cTn>
                        </p:par>
                        <p:par>
                          <p:cTn id="9" fill="hold" nodeType="afterGroup">
                            <p:stCondLst>
                              <p:cond delay="500"/>
                            </p:stCondLst>
                            <p:childTnLst>
                              <p:par>
                                <p:cTn id="10" presetID="4" presetClass="entr" presetSubtype="32"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ox(out)">
                                      <p:cBhvr>
                                        <p:cTn id="12" dur="1000"/>
                                        <p:tgtEl>
                                          <p:spTgt spid="42"/>
                                        </p:tgtEl>
                                      </p:cBhvr>
                                    </p:animEffect>
                                  </p:childTnLst>
                                </p:cTn>
                              </p:par>
                              <p:par>
                                <p:cTn id="13" presetID="4" presetClass="entr" presetSubtype="32"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box(out)">
                                      <p:cBhvr>
                                        <p:cTn id="1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2411-006D-4552-B30F-D55EBA4FF770}"/>
              </a:ext>
            </a:extLst>
          </p:cNvPr>
          <p:cNvSpPr>
            <a:spLocks noGrp="1"/>
          </p:cNvSpPr>
          <p:nvPr>
            <p:ph type="title"/>
          </p:nvPr>
        </p:nvSpPr>
        <p:spPr/>
        <p:txBody>
          <a:bodyPr/>
          <a:lstStyle/>
          <a:p>
            <a:r>
              <a:rPr lang="en-US" dirty="0"/>
              <a:t>The ORe definition for ‘an ontology’</a:t>
            </a:r>
          </a:p>
        </p:txBody>
      </p:sp>
      <p:sp>
        <p:nvSpPr>
          <p:cNvPr id="3" name="Content Placeholder 2">
            <a:extLst>
              <a:ext uri="{FF2B5EF4-FFF2-40B4-BE49-F238E27FC236}">
                <a16:creationId xmlns:a16="http://schemas.microsoft.com/office/drawing/2014/main" id="{931DD48B-DBB5-4BC4-B74C-A0B9C797CC9A}"/>
              </a:ext>
            </a:extLst>
          </p:cNvPr>
          <p:cNvSpPr>
            <a:spLocks noGrp="1"/>
          </p:cNvSpPr>
          <p:nvPr>
            <p:ph idx="1"/>
          </p:nvPr>
        </p:nvSpPr>
        <p:spPr/>
        <p:txBody>
          <a:bodyPr/>
          <a:lstStyle/>
          <a:p>
            <a:pPr algn="ctr"/>
            <a:r>
              <a:rPr lang="en-US" sz="3200" dirty="0"/>
              <a:t>‘</a:t>
            </a:r>
            <a:r>
              <a:rPr lang="en-US" sz="3200" i="1" dirty="0"/>
              <a:t>a </a:t>
            </a:r>
            <a:r>
              <a:rPr lang="en-US" sz="3200" i="1" dirty="0">
                <a:solidFill>
                  <a:srgbClr val="1FE115"/>
                </a:solidFill>
              </a:rPr>
              <a:t>representational artifact</a:t>
            </a:r>
            <a:r>
              <a:rPr lang="en-US" sz="3200" i="1" dirty="0"/>
              <a:t>, comprising a </a:t>
            </a:r>
            <a:r>
              <a:rPr lang="en-US" sz="3200" i="1" dirty="0">
                <a:solidFill>
                  <a:srgbClr val="FFFF00"/>
                </a:solidFill>
              </a:rPr>
              <a:t>taxonomy</a:t>
            </a:r>
            <a:r>
              <a:rPr lang="en-US" sz="3200" i="1" dirty="0"/>
              <a:t> as proper part, whose </a:t>
            </a:r>
            <a:r>
              <a:rPr lang="en-US" sz="3200" i="1" dirty="0">
                <a:solidFill>
                  <a:srgbClr val="1FE115"/>
                </a:solidFill>
              </a:rPr>
              <a:t>representational units </a:t>
            </a:r>
            <a:r>
              <a:rPr lang="en-US" sz="3200" i="1" dirty="0"/>
              <a:t>are </a:t>
            </a:r>
            <a:r>
              <a:rPr lang="en-US" sz="3200" i="1" dirty="0">
                <a:solidFill>
                  <a:srgbClr val="FFFF00"/>
                </a:solidFill>
              </a:rPr>
              <a:t>intended</a:t>
            </a:r>
            <a:r>
              <a:rPr lang="en-US" sz="3200" i="1" dirty="0"/>
              <a:t> to </a:t>
            </a:r>
            <a:r>
              <a:rPr lang="en-US" sz="3200" i="1" dirty="0">
                <a:solidFill>
                  <a:srgbClr val="FFFF00"/>
                </a:solidFill>
              </a:rPr>
              <a:t>designate</a:t>
            </a:r>
            <a:r>
              <a:rPr lang="en-US" sz="3200" i="1" dirty="0"/>
              <a:t> some combination of </a:t>
            </a:r>
            <a:r>
              <a:rPr lang="en-US" sz="3200" i="1" dirty="0">
                <a:solidFill>
                  <a:srgbClr val="FFFF00"/>
                </a:solidFill>
              </a:rPr>
              <a:t>universals</a:t>
            </a:r>
            <a:r>
              <a:rPr lang="en-US" sz="3200" i="1" dirty="0"/>
              <a:t>, </a:t>
            </a:r>
            <a:r>
              <a:rPr lang="en-US" sz="3200" i="1" dirty="0">
                <a:solidFill>
                  <a:srgbClr val="FFFF00"/>
                </a:solidFill>
              </a:rPr>
              <a:t>defined classes</a:t>
            </a:r>
            <a:r>
              <a:rPr lang="en-US" sz="3200" i="1" dirty="0"/>
              <a:t>, and certain </a:t>
            </a:r>
            <a:r>
              <a:rPr lang="en-US" sz="3200" i="1" dirty="0">
                <a:solidFill>
                  <a:srgbClr val="FFFF00"/>
                </a:solidFill>
              </a:rPr>
              <a:t>relations</a:t>
            </a:r>
            <a:r>
              <a:rPr lang="en-US" sz="3200" i="1" dirty="0"/>
              <a:t> between them</a:t>
            </a:r>
            <a:r>
              <a:rPr lang="en-US" sz="3200" dirty="0"/>
              <a:t>’</a:t>
            </a:r>
          </a:p>
        </p:txBody>
      </p:sp>
      <p:sp>
        <p:nvSpPr>
          <p:cNvPr id="4" name="Slide Number Placeholder 3">
            <a:extLst>
              <a:ext uri="{FF2B5EF4-FFF2-40B4-BE49-F238E27FC236}">
                <a16:creationId xmlns:a16="http://schemas.microsoft.com/office/drawing/2014/main" id="{0C69F5EB-00F9-402A-B5BA-F4743AD12762}"/>
              </a:ext>
            </a:extLst>
          </p:cNvPr>
          <p:cNvSpPr>
            <a:spLocks noGrp="1"/>
          </p:cNvSpPr>
          <p:nvPr>
            <p:ph type="sldNum" sz="quarter" idx="10"/>
          </p:nvPr>
        </p:nvSpPr>
        <p:spPr/>
        <p:txBody>
          <a:bodyPr/>
          <a:lstStyle/>
          <a:p>
            <a:fld id="{01EF93C7-D0AB-41D7-8C62-1F8A9E33AE23}" type="slidenum">
              <a:rPr lang="en-US" smtClean="0"/>
              <a:pPr/>
              <a:t>28</a:t>
            </a:fld>
            <a:endParaRPr lang="en-US"/>
          </a:p>
        </p:txBody>
      </p:sp>
      <p:sp>
        <p:nvSpPr>
          <p:cNvPr id="5" name="Rectangle 4">
            <a:extLst>
              <a:ext uri="{FF2B5EF4-FFF2-40B4-BE49-F238E27FC236}">
                <a16:creationId xmlns:a16="http://schemas.microsoft.com/office/drawing/2014/main" id="{5F4BB9F9-DE68-49AC-B1EC-E72BDDFAFE92}"/>
              </a:ext>
            </a:extLst>
          </p:cNvPr>
          <p:cNvSpPr/>
          <p:nvPr/>
        </p:nvSpPr>
        <p:spPr>
          <a:xfrm>
            <a:off x="381000" y="5322417"/>
            <a:ext cx="8458200" cy="1169551"/>
          </a:xfrm>
          <a:prstGeom prst="rect">
            <a:avLst/>
          </a:prstGeom>
        </p:spPr>
        <p:txBody>
          <a:bodyPr wrap="square">
            <a:spAutoFit/>
          </a:bodyPr>
          <a:lstStyle/>
          <a:p>
            <a:pPr algn="r"/>
            <a:r>
              <a:rPr lang="en-US" sz="1400" b="0" dirty="0">
                <a:solidFill>
                  <a:schemeClr val="bg1"/>
                </a:solidFill>
                <a:latin typeface="Arial" panose="020B0604020202020204" pitchFamily="34" charset="0"/>
              </a:rPr>
              <a:t>Smith B, </a:t>
            </a:r>
            <a:r>
              <a:rPr lang="en-US" sz="1400" b="0" dirty="0" err="1">
                <a:solidFill>
                  <a:schemeClr val="bg1"/>
                </a:solidFill>
                <a:latin typeface="Arial" panose="020B0604020202020204" pitchFamily="34" charset="0"/>
              </a:rPr>
              <a:t>Kusnierczyk</a:t>
            </a:r>
            <a:r>
              <a:rPr lang="en-US" sz="1400" b="0" dirty="0">
                <a:solidFill>
                  <a:schemeClr val="bg1"/>
                </a:solidFill>
                <a:latin typeface="Arial" panose="020B0604020202020204" pitchFamily="34" charset="0"/>
              </a:rPr>
              <a:t> W, Schober D, Ceusters W. </a:t>
            </a:r>
          </a:p>
          <a:p>
            <a:pPr algn="r"/>
            <a:r>
              <a:rPr lang="en-US" sz="1400" b="0" dirty="0">
                <a:solidFill>
                  <a:schemeClr val="bg1"/>
                </a:solidFill>
                <a:latin typeface="Arial" panose="020B0604020202020204" pitchFamily="34" charset="0"/>
                <a:hlinkClick r:id="rId2"/>
              </a:rPr>
              <a:t>Towards a Reference Terminology for Ontology Research and Development in the Biomedical Domain</a:t>
            </a:r>
            <a:r>
              <a:rPr lang="en-US" sz="1400" b="0" dirty="0">
                <a:solidFill>
                  <a:schemeClr val="bg1"/>
                </a:solidFill>
                <a:latin typeface="Arial" panose="020B0604020202020204" pitchFamily="34" charset="0"/>
              </a:rPr>
              <a:t>. </a:t>
            </a:r>
          </a:p>
          <a:p>
            <a:pPr algn="r"/>
            <a:r>
              <a:rPr lang="en-US" sz="1400" b="0" dirty="0">
                <a:solidFill>
                  <a:schemeClr val="bg1"/>
                </a:solidFill>
                <a:latin typeface="Arial" panose="020B0604020202020204" pitchFamily="34" charset="0"/>
              </a:rPr>
              <a:t>Proceedings of KR-MED 2006, Biomedical Ontology in Action, </a:t>
            </a:r>
          </a:p>
          <a:p>
            <a:pPr algn="r"/>
            <a:r>
              <a:rPr lang="en-US" sz="1400" b="0" dirty="0">
                <a:solidFill>
                  <a:schemeClr val="bg1"/>
                </a:solidFill>
                <a:latin typeface="Arial" panose="020B0604020202020204" pitchFamily="34" charset="0"/>
              </a:rPr>
              <a:t>November 8, 2006, Baltimore MD, USA.</a:t>
            </a:r>
          </a:p>
          <a:p>
            <a:pPr algn="r"/>
            <a:r>
              <a:rPr lang="en-US" sz="1400" b="0" dirty="0">
                <a:solidFill>
                  <a:schemeClr val="bg1"/>
                </a:solidFill>
              </a:rPr>
              <a:t>http://ontology.buffalo.edu/bfo/Terminology_for_Ontologies.pdf</a:t>
            </a:r>
          </a:p>
        </p:txBody>
      </p:sp>
      <p:sp>
        <p:nvSpPr>
          <p:cNvPr id="7" name="Rectangle 6" descr="Rectangle highlights we first explain what a taxonomy is.">
            <a:extLst>
              <a:ext uri="{FF2B5EF4-FFF2-40B4-BE49-F238E27FC236}">
                <a16:creationId xmlns:a16="http://schemas.microsoft.com/office/drawing/2014/main" id="{A350068D-08AE-4343-92EC-2FD2A90A93DA}"/>
              </a:ext>
            </a:extLst>
          </p:cNvPr>
          <p:cNvSpPr/>
          <p:nvPr/>
        </p:nvSpPr>
        <p:spPr bwMode="auto">
          <a:xfrm>
            <a:off x="1752600" y="2209800"/>
            <a:ext cx="1868424" cy="5334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63617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9168-B4A8-4E73-8206-B4940A8B59E5}"/>
              </a:ext>
            </a:extLst>
          </p:cNvPr>
          <p:cNvSpPr>
            <a:spLocks noGrp="1"/>
          </p:cNvSpPr>
          <p:nvPr>
            <p:ph type="title"/>
          </p:nvPr>
        </p:nvSpPr>
        <p:spPr/>
        <p:txBody>
          <a:bodyPr/>
          <a:lstStyle/>
          <a:p>
            <a:r>
              <a:rPr lang="en-US" dirty="0"/>
              <a:t>The ORe definition of ‘a taxonomy’</a:t>
            </a:r>
          </a:p>
        </p:txBody>
      </p:sp>
      <p:sp>
        <p:nvSpPr>
          <p:cNvPr id="3" name="Content Placeholder 2">
            <a:extLst>
              <a:ext uri="{FF2B5EF4-FFF2-40B4-BE49-F238E27FC236}">
                <a16:creationId xmlns:a16="http://schemas.microsoft.com/office/drawing/2014/main" id="{55F0B115-1256-4669-AB36-308E8062CBFB}"/>
              </a:ext>
            </a:extLst>
          </p:cNvPr>
          <p:cNvSpPr>
            <a:spLocks noGrp="1"/>
          </p:cNvSpPr>
          <p:nvPr>
            <p:ph idx="1"/>
          </p:nvPr>
        </p:nvSpPr>
        <p:spPr>
          <a:xfrm>
            <a:off x="228600" y="1676400"/>
            <a:ext cx="8686800" cy="1905000"/>
          </a:xfrm>
        </p:spPr>
        <p:txBody>
          <a:bodyPr/>
          <a:lstStyle/>
          <a:p>
            <a:pPr algn="ctr"/>
            <a:r>
              <a:rPr lang="en-US" dirty="0"/>
              <a:t>a </a:t>
            </a:r>
            <a:r>
              <a:rPr lang="en-US" dirty="0">
                <a:solidFill>
                  <a:srgbClr val="FFFF00"/>
                </a:solidFill>
              </a:rPr>
              <a:t>tree-form graph-theoretic</a:t>
            </a:r>
          </a:p>
          <a:p>
            <a:pPr algn="ctr"/>
            <a:r>
              <a:rPr lang="en-US" dirty="0">
                <a:solidFill>
                  <a:srgbClr val="1FE115"/>
                </a:solidFill>
              </a:rPr>
              <a:t>representational artifact </a:t>
            </a:r>
            <a:r>
              <a:rPr lang="en-US" dirty="0"/>
              <a:t>with </a:t>
            </a:r>
            <a:r>
              <a:rPr lang="en-US" dirty="0">
                <a:solidFill>
                  <a:srgbClr val="FFFF00"/>
                </a:solidFill>
              </a:rPr>
              <a:t>nodes</a:t>
            </a:r>
            <a:r>
              <a:rPr lang="en-US" dirty="0"/>
              <a:t> representing</a:t>
            </a:r>
          </a:p>
          <a:p>
            <a:pPr algn="ctr"/>
            <a:r>
              <a:rPr lang="en-US" dirty="0">
                <a:solidFill>
                  <a:srgbClr val="FFFF00"/>
                </a:solidFill>
              </a:rPr>
              <a:t>universals</a:t>
            </a:r>
            <a:r>
              <a:rPr lang="en-US" dirty="0"/>
              <a:t> or </a:t>
            </a:r>
            <a:r>
              <a:rPr lang="en-US" dirty="0">
                <a:solidFill>
                  <a:srgbClr val="FFFF00"/>
                </a:solidFill>
              </a:rPr>
              <a:t>classes</a:t>
            </a:r>
            <a:r>
              <a:rPr lang="en-US" dirty="0"/>
              <a:t> and edges representing </a:t>
            </a:r>
            <a:r>
              <a:rPr lang="en-US" dirty="0" err="1">
                <a:solidFill>
                  <a:srgbClr val="FFFF00"/>
                </a:solidFill>
              </a:rPr>
              <a:t>is_a</a:t>
            </a:r>
            <a:r>
              <a:rPr lang="en-US" dirty="0">
                <a:solidFill>
                  <a:srgbClr val="FFFF00"/>
                </a:solidFill>
              </a:rPr>
              <a:t> or </a:t>
            </a:r>
            <a:r>
              <a:rPr lang="en-US" dirty="0"/>
              <a:t>(‘or’ here</a:t>
            </a:r>
            <a:r>
              <a:rPr lang="en-US" dirty="0">
                <a:solidFill>
                  <a:srgbClr val="FFFF00"/>
                </a:solidFill>
              </a:rPr>
              <a:t> </a:t>
            </a:r>
            <a:r>
              <a:rPr lang="en-US" dirty="0"/>
              <a:t>=aka!)</a:t>
            </a:r>
            <a:r>
              <a:rPr lang="en-US" dirty="0">
                <a:solidFill>
                  <a:srgbClr val="FFFF00"/>
                </a:solidFill>
              </a:rPr>
              <a:t> subset relations</a:t>
            </a:r>
            <a:r>
              <a:rPr lang="en-US" dirty="0"/>
              <a:t>.</a:t>
            </a:r>
          </a:p>
        </p:txBody>
      </p:sp>
      <p:sp>
        <p:nvSpPr>
          <p:cNvPr id="4" name="Slide Number Placeholder 3">
            <a:extLst>
              <a:ext uri="{FF2B5EF4-FFF2-40B4-BE49-F238E27FC236}">
                <a16:creationId xmlns:a16="http://schemas.microsoft.com/office/drawing/2014/main" id="{75942DEE-5A01-4A0E-AE0A-011DA93CBFD6}"/>
              </a:ext>
            </a:extLst>
          </p:cNvPr>
          <p:cNvSpPr>
            <a:spLocks noGrp="1"/>
          </p:cNvSpPr>
          <p:nvPr>
            <p:ph type="sldNum" sz="quarter" idx="10"/>
          </p:nvPr>
        </p:nvSpPr>
        <p:spPr/>
        <p:txBody>
          <a:bodyPr/>
          <a:lstStyle/>
          <a:p>
            <a:fld id="{01EF93C7-D0AB-41D7-8C62-1F8A9E33AE23}" type="slidenum">
              <a:rPr lang="en-US" smtClean="0"/>
              <a:pPr/>
              <a:t>29</a:t>
            </a:fld>
            <a:endParaRPr lang="en-US"/>
          </a:p>
        </p:txBody>
      </p:sp>
      <p:sp>
        <p:nvSpPr>
          <p:cNvPr id="5" name="Rectangle 4">
            <a:extLst>
              <a:ext uri="{FF2B5EF4-FFF2-40B4-BE49-F238E27FC236}">
                <a16:creationId xmlns:a16="http://schemas.microsoft.com/office/drawing/2014/main" id="{4171BF07-8F34-4C01-BFA2-144A5D1D872E}"/>
              </a:ext>
            </a:extLst>
          </p:cNvPr>
          <p:cNvSpPr/>
          <p:nvPr/>
        </p:nvSpPr>
        <p:spPr>
          <a:xfrm>
            <a:off x="381000" y="3505200"/>
            <a:ext cx="8458200" cy="1169551"/>
          </a:xfrm>
          <a:prstGeom prst="rect">
            <a:avLst/>
          </a:prstGeom>
        </p:spPr>
        <p:txBody>
          <a:bodyPr wrap="square">
            <a:spAutoFit/>
          </a:bodyPr>
          <a:lstStyle/>
          <a:p>
            <a:pPr algn="r"/>
            <a:r>
              <a:rPr lang="en-US" sz="1400" b="0" dirty="0">
                <a:solidFill>
                  <a:schemeClr val="bg1"/>
                </a:solidFill>
                <a:latin typeface="Arial" panose="020B0604020202020204" pitchFamily="34" charset="0"/>
              </a:rPr>
              <a:t>Smith B, </a:t>
            </a:r>
            <a:r>
              <a:rPr lang="en-US" sz="1400" b="0" dirty="0" err="1">
                <a:solidFill>
                  <a:schemeClr val="bg1"/>
                </a:solidFill>
                <a:latin typeface="Arial" panose="020B0604020202020204" pitchFamily="34" charset="0"/>
              </a:rPr>
              <a:t>Kusnierczyk</a:t>
            </a:r>
            <a:r>
              <a:rPr lang="en-US" sz="1400" b="0" dirty="0">
                <a:solidFill>
                  <a:schemeClr val="bg1"/>
                </a:solidFill>
                <a:latin typeface="Arial" panose="020B0604020202020204" pitchFamily="34" charset="0"/>
              </a:rPr>
              <a:t> W, Schober D, Ceusters W. </a:t>
            </a:r>
          </a:p>
          <a:p>
            <a:pPr algn="r"/>
            <a:r>
              <a:rPr lang="en-US" sz="1400" b="0" dirty="0">
                <a:solidFill>
                  <a:schemeClr val="bg1"/>
                </a:solidFill>
                <a:latin typeface="Arial" panose="020B0604020202020204" pitchFamily="34" charset="0"/>
                <a:hlinkClick r:id="rId2"/>
              </a:rPr>
              <a:t>Towards a Reference Terminology for Ontology Research and Development in the Biomedical Domain</a:t>
            </a:r>
            <a:r>
              <a:rPr lang="en-US" sz="1400" b="0" dirty="0">
                <a:solidFill>
                  <a:schemeClr val="bg1"/>
                </a:solidFill>
                <a:latin typeface="Arial" panose="020B0604020202020204" pitchFamily="34" charset="0"/>
              </a:rPr>
              <a:t>. </a:t>
            </a:r>
          </a:p>
          <a:p>
            <a:pPr algn="r"/>
            <a:r>
              <a:rPr lang="en-US" sz="1400" b="0" dirty="0">
                <a:solidFill>
                  <a:schemeClr val="bg1"/>
                </a:solidFill>
                <a:latin typeface="Arial" panose="020B0604020202020204" pitchFamily="34" charset="0"/>
              </a:rPr>
              <a:t>Proceedings of KR-MED 2006, Biomedical Ontology in Action, </a:t>
            </a:r>
          </a:p>
          <a:p>
            <a:pPr algn="r"/>
            <a:r>
              <a:rPr lang="en-US" sz="1400" b="0" dirty="0">
                <a:solidFill>
                  <a:schemeClr val="bg1"/>
                </a:solidFill>
                <a:latin typeface="Arial" panose="020B0604020202020204" pitchFamily="34" charset="0"/>
              </a:rPr>
              <a:t>November 8, 2006, Baltimore MD, USA.</a:t>
            </a:r>
          </a:p>
          <a:p>
            <a:pPr algn="r"/>
            <a:r>
              <a:rPr lang="en-US" sz="1400" b="0" dirty="0">
                <a:solidFill>
                  <a:schemeClr val="bg1"/>
                </a:solidFill>
              </a:rPr>
              <a:t>http://ontology.buffalo.edu/bfo/Terminology_for_Ontologies.pdf</a:t>
            </a:r>
          </a:p>
        </p:txBody>
      </p:sp>
      <p:sp>
        <p:nvSpPr>
          <p:cNvPr id="6" name="Content Placeholder 2">
            <a:extLst>
              <a:ext uri="{FF2B5EF4-FFF2-40B4-BE49-F238E27FC236}">
                <a16:creationId xmlns:a16="http://schemas.microsoft.com/office/drawing/2014/main" id="{FDD07FAF-4368-42A0-8411-0C0C768733AC}"/>
              </a:ext>
            </a:extLst>
          </p:cNvPr>
          <p:cNvSpPr txBox="1">
            <a:spLocks/>
          </p:cNvSpPr>
          <p:nvPr/>
        </p:nvSpPr>
        <p:spPr>
          <a:xfrm>
            <a:off x="228600" y="4953000"/>
            <a:ext cx="8686800" cy="16002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lgn="ctr"/>
            <a:r>
              <a:rPr lang="en-US" kern="0" dirty="0"/>
              <a:t>a </a:t>
            </a:r>
            <a:r>
              <a:rPr lang="en-US" kern="0" dirty="0">
                <a:solidFill>
                  <a:srgbClr val="FFFF00"/>
                </a:solidFill>
              </a:rPr>
              <a:t>hierarchy</a:t>
            </a:r>
            <a:r>
              <a:rPr lang="en-US" kern="0" dirty="0"/>
              <a:t> consisting of </a:t>
            </a:r>
            <a:r>
              <a:rPr lang="en-US" kern="0" dirty="0">
                <a:solidFill>
                  <a:srgbClr val="FFFF00"/>
                </a:solidFill>
              </a:rPr>
              <a:t>terms</a:t>
            </a:r>
            <a:r>
              <a:rPr lang="en-US" kern="0" dirty="0"/>
              <a:t> denoting </a:t>
            </a:r>
            <a:r>
              <a:rPr lang="en-US" kern="0" dirty="0">
                <a:solidFill>
                  <a:srgbClr val="FFFF00"/>
                </a:solidFill>
              </a:rPr>
              <a:t>types</a:t>
            </a:r>
            <a:r>
              <a:rPr lang="en-US" kern="0" dirty="0"/>
              <a:t> (or </a:t>
            </a:r>
          </a:p>
          <a:p>
            <a:pPr algn="ctr"/>
            <a:r>
              <a:rPr lang="en-US" kern="0" dirty="0">
                <a:solidFill>
                  <a:srgbClr val="FFFF00"/>
                </a:solidFill>
              </a:rPr>
              <a:t>universals</a:t>
            </a:r>
            <a:r>
              <a:rPr lang="en-US" kern="0" dirty="0"/>
              <a:t>) or </a:t>
            </a:r>
            <a:r>
              <a:rPr lang="en-US" kern="0" dirty="0">
                <a:solidFill>
                  <a:srgbClr val="FFFF00"/>
                </a:solidFill>
              </a:rPr>
              <a:t>classes</a:t>
            </a:r>
            <a:r>
              <a:rPr lang="en-US" kern="0" dirty="0"/>
              <a:t> linked by </a:t>
            </a:r>
            <a:r>
              <a:rPr lang="en-US" kern="0" dirty="0">
                <a:solidFill>
                  <a:srgbClr val="FFFF00"/>
                </a:solidFill>
              </a:rPr>
              <a:t>subtype relations</a:t>
            </a:r>
            <a:r>
              <a:rPr lang="en-US" kern="0" dirty="0"/>
              <a:t>.</a:t>
            </a:r>
          </a:p>
        </p:txBody>
      </p:sp>
      <p:sp>
        <p:nvSpPr>
          <p:cNvPr id="7" name="Rectangle 6">
            <a:extLst>
              <a:ext uri="{FF2B5EF4-FFF2-40B4-BE49-F238E27FC236}">
                <a16:creationId xmlns:a16="http://schemas.microsoft.com/office/drawing/2014/main" id="{34A0B943-C015-4103-8B9D-1E88D062DEE0}"/>
              </a:ext>
            </a:extLst>
          </p:cNvPr>
          <p:cNvSpPr/>
          <p:nvPr/>
        </p:nvSpPr>
        <p:spPr>
          <a:xfrm>
            <a:off x="384048" y="5877580"/>
            <a:ext cx="8458200" cy="738664"/>
          </a:xfrm>
          <a:prstGeom prst="rect">
            <a:avLst/>
          </a:prstGeom>
        </p:spPr>
        <p:txBody>
          <a:bodyPr wrap="square">
            <a:spAutoFit/>
          </a:bodyPr>
          <a:lstStyle/>
          <a:p>
            <a:pPr algn="r"/>
            <a:r>
              <a:rPr lang="en-US" sz="1400" b="0" dirty="0">
                <a:solidFill>
                  <a:schemeClr val="bg1"/>
                </a:solidFill>
                <a:latin typeface="Arial" panose="020B0604020202020204" pitchFamily="34" charset="0"/>
              </a:rPr>
              <a:t>Arp, R., B. Smith, and A.D. Spear, </a:t>
            </a:r>
          </a:p>
          <a:p>
            <a:pPr algn="r"/>
            <a:r>
              <a:rPr lang="en-US" sz="1400" b="0" dirty="0">
                <a:solidFill>
                  <a:schemeClr val="bg1"/>
                </a:solidFill>
                <a:latin typeface="Arial" panose="020B0604020202020204" pitchFamily="34" charset="0"/>
              </a:rPr>
              <a:t>Building ontologies with basic formal ontology. 2015, </a:t>
            </a:r>
          </a:p>
          <a:p>
            <a:pPr algn="r"/>
            <a:r>
              <a:rPr lang="en-US" sz="1400" b="0" dirty="0">
                <a:solidFill>
                  <a:schemeClr val="bg1"/>
                </a:solidFill>
                <a:latin typeface="Arial" panose="020B0604020202020204" pitchFamily="34" charset="0"/>
              </a:rPr>
              <a:t>The MIT Press,: Cambridge, Massachusetts. p. 1 online resource (245 p).</a:t>
            </a:r>
            <a:endParaRPr lang="en-US" sz="1400" b="0" dirty="0">
              <a:solidFill>
                <a:schemeClr val="bg1"/>
              </a:solidFill>
            </a:endParaRPr>
          </a:p>
        </p:txBody>
      </p:sp>
      <p:cxnSp>
        <p:nvCxnSpPr>
          <p:cNvPr id="9" name="Straight Connector 8">
            <a:extLst>
              <a:ext uri="{FF2B5EF4-FFF2-40B4-BE49-F238E27FC236}">
                <a16:creationId xmlns:a16="http://schemas.microsoft.com/office/drawing/2014/main" id="{7861B388-4041-4BBB-9ABF-7C8B49951E40}"/>
              </a:ext>
            </a:extLst>
          </p:cNvPr>
          <p:cNvCxnSpPr/>
          <p:nvPr/>
        </p:nvCxnSpPr>
        <p:spPr bwMode="auto">
          <a:xfrm>
            <a:off x="381000" y="4876800"/>
            <a:ext cx="8534400" cy="0"/>
          </a:xfrm>
          <a:prstGeom prst="line">
            <a:avLst/>
          </a:prstGeom>
          <a:solidFill>
            <a:schemeClr val="accent1"/>
          </a:solidFill>
          <a:ln w="19050" cap="flat" cmpd="sng" algn="ctr">
            <a:solidFill>
              <a:schemeClr val="bg1"/>
            </a:solidFill>
            <a:prstDash val="solid"/>
            <a:round/>
            <a:headEnd type="none" w="med" len="med"/>
            <a:tailEnd type="none" w="med" len="med"/>
          </a:ln>
          <a:effectLst/>
        </p:spPr>
      </p:cxnSp>
      <p:grpSp>
        <p:nvGrpSpPr>
          <p:cNvPr id="12" name="Group 11" descr="Rectangles highlight we next explain graphs which forms trees and hierarchies">
            <a:extLst>
              <a:ext uri="{FF2B5EF4-FFF2-40B4-BE49-F238E27FC236}">
                <a16:creationId xmlns:a16="http://schemas.microsoft.com/office/drawing/2014/main" id="{FC9513A0-B54B-4881-B92F-30FC0D628876}"/>
              </a:ext>
            </a:extLst>
          </p:cNvPr>
          <p:cNvGrpSpPr/>
          <p:nvPr/>
        </p:nvGrpSpPr>
        <p:grpSpPr>
          <a:xfrm>
            <a:off x="1371600" y="1638300"/>
            <a:ext cx="5221224" cy="3810000"/>
            <a:chOff x="1371600" y="1638300"/>
            <a:chExt cx="5221224" cy="3810000"/>
          </a:xfrm>
        </p:grpSpPr>
        <p:sp>
          <p:nvSpPr>
            <p:cNvPr id="10" name="Rectangle 9">
              <a:extLst>
                <a:ext uri="{FF2B5EF4-FFF2-40B4-BE49-F238E27FC236}">
                  <a16:creationId xmlns:a16="http://schemas.microsoft.com/office/drawing/2014/main" id="{1847624D-F767-40DF-AAB6-72C7708BD228}"/>
                </a:ext>
              </a:extLst>
            </p:cNvPr>
            <p:cNvSpPr/>
            <p:nvPr/>
          </p:nvSpPr>
          <p:spPr bwMode="auto">
            <a:xfrm>
              <a:off x="2859024" y="1638300"/>
              <a:ext cx="3733800" cy="5334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Rectangle 10">
              <a:extLst>
                <a:ext uri="{FF2B5EF4-FFF2-40B4-BE49-F238E27FC236}">
                  <a16:creationId xmlns:a16="http://schemas.microsoft.com/office/drawing/2014/main" id="{219E31A0-BD7C-4B44-B787-4D871D3031BE}"/>
                </a:ext>
              </a:extLst>
            </p:cNvPr>
            <p:cNvSpPr/>
            <p:nvPr/>
          </p:nvSpPr>
          <p:spPr bwMode="auto">
            <a:xfrm>
              <a:off x="1371600" y="4914900"/>
              <a:ext cx="1371600" cy="5334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427287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F4FE60-302B-4439-AB41-89B4CA084E90}"/>
              </a:ext>
              <a:ext uri="{C183D7F6-B498-43B3-948B-1728B52AA6E4}">
                <adec:decorative xmlns:adec="http://schemas.microsoft.com/office/drawing/2017/decorative" val="1"/>
              </a:ext>
            </a:extLst>
          </p:cNvPr>
          <p:cNvSpPr/>
          <p:nvPr/>
        </p:nvSpPr>
        <p:spPr bwMode="auto">
          <a:xfrm>
            <a:off x="-9144" y="609601"/>
            <a:ext cx="9153144" cy="58336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3">
            <a:extLst>
              <a:ext uri="{FF2B5EF4-FFF2-40B4-BE49-F238E27FC236}">
                <a16:creationId xmlns:a16="http://schemas.microsoft.com/office/drawing/2014/main" id="{FBB78AE1-2DEF-499B-8095-FE3F1CCCB8F6}"/>
              </a:ext>
            </a:extLst>
          </p:cNvPr>
          <p:cNvSpPr>
            <a:spLocks noGrp="1"/>
          </p:cNvSpPr>
          <p:nvPr>
            <p:ph type="sldNum" sz="quarter" idx="10"/>
          </p:nvPr>
        </p:nvSpPr>
        <p:spPr/>
        <p:txBody>
          <a:bodyPr/>
          <a:lstStyle/>
          <a:p>
            <a:fld id="{01EF93C7-D0AB-41D7-8C62-1F8A9E33AE23}" type="slidenum">
              <a:rPr lang="en-US" smtClean="0"/>
              <a:pPr/>
              <a:t>30</a:t>
            </a:fld>
            <a:endParaRPr lang="en-US"/>
          </a:p>
        </p:txBody>
      </p:sp>
      <p:sp>
        <p:nvSpPr>
          <p:cNvPr id="6" name="Rectangle 5">
            <a:extLst>
              <a:ext uri="{FF2B5EF4-FFF2-40B4-BE49-F238E27FC236}">
                <a16:creationId xmlns:a16="http://schemas.microsoft.com/office/drawing/2014/main" id="{5FC88B9F-2BAF-4F0D-BE5B-686348166F0C}"/>
              </a:ext>
            </a:extLst>
          </p:cNvPr>
          <p:cNvSpPr/>
          <p:nvPr/>
        </p:nvSpPr>
        <p:spPr>
          <a:xfrm>
            <a:off x="-9144" y="762000"/>
            <a:ext cx="7239000" cy="584775"/>
          </a:xfrm>
          <a:prstGeom prst="rect">
            <a:avLst/>
          </a:prstGeom>
        </p:spPr>
        <p:txBody>
          <a:bodyPr wrap="square">
            <a:spAutoFit/>
          </a:bodyPr>
          <a:lstStyle/>
          <a:p>
            <a:pPr algn="l"/>
            <a:r>
              <a:rPr lang="en-US" b="0" dirty="0">
                <a:solidFill>
                  <a:schemeClr val="tx1">
                    <a:lumMod val="95000"/>
                    <a:lumOff val="5000"/>
                  </a:schemeClr>
                </a:solidFill>
                <a:latin typeface="Roboto"/>
              </a:rPr>
              <a:t>Graph Data Structure And Algorithms</a:t>
            </a:r>
            <a:endParaRPr lang="en-US" dirty="0">
              <a:solidFill>
                <a:schemeClr val="tx1">
                  <a:lumMod val="95000"/>
                  <a:lumOff val="5000"/>
                </a:schemeClr>
              </a:solidFill>
            </a:endParaRPr>
          </a:p>
        </p:txBody>
      </p:sp>
      <p:sp>
        <p:nvSpPr>
          <p:cNvPr id="7" name="Rectangle 1">
            <a:extLst>
              <a:ext uri="{FF2B5EF4-FFF2-40B4-BE49-F238E27FC236}">
                <a16:creationId xmlns:a16="http://schemas.microsoft.com/office/drawing/2014/main" id="{8F31A76B-25C2-4AE3-86B2-A0B38B635840}"/>
              </a:ext>
            </a:extLst>
          </p:cNvPr>
          <p:cNvSpPr>
            <a:spLocks noChangeArrowheads="1"/>
          </p:cNvSpPr>
          <p:nvPr/>
        </p:nvSpPr>
        <p:spPr bwMode="auto">
          <a:xfrm>
            <a:off x="-9144" y="1371600"/>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Roboto"/>
              </a:rPr>
              <a:t>A Graph is a non-linear data structure consisting of nodes and edges. The nodes are sometimes also referred to as vertices and the edges are lines or arcs that connect any two nodes in the graph.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Roboto"/>
              </a:rPr>
              <a:t>More formally a Graph can be defined as: </a:t>
            </a:r>
            <a:r>
              <a:rPr kumimoji="0" lang="en-US" altLang="en-US" sz="1800" b="0" i="0" u="none" strike="noStrike" cap="none" normalizeH="0" baseline="0" dirty="0">
                <a:ln>
                  <a:noFill/>
                </a:ln>
                <a:solidFill>
                  <a:schemeClr val="tx1"/>
                </a:solidFill>
                <a:effectLst/>
                <a:latin typeface="Arial" panose="020B0604020202020204" pitchFamily="34" charset="0"/>
              </a:rPr>
              <a:t>a finite set of vertices(or nodes) and set of Edges which connect a pair of nodes.</a:t>
            </a:r>
          </a:p>
        </p:txBody>
      </p:sp>
      <p:sp>
        <p:nvSpPr>
          <p:cNvPr id="8" name="Rectangle 7">
            <a:extLst>
              <a:ext uri="{FF2B5EF4-FFF2-40B4-BE49-F238E27FC236}">
                <a16:creationId xmlns:a16="http://schemas.microsoft.com/office/drawing/2014/main" id="{1F623C04-5E85-49B6-90DB-E2BA0AF5D6E4}"/>
              </a:ext>
            </a:extLst>
          </p:cNvPr>
          <p:cNvSpPr/>
          <p:nvPr/>
        </p:nvSpPr>
        <p:spPr>
          <a:xfrm>
            <a:off x="-9144" y="2858832"/>
            <a:ext cx="9128448" cy="2308324"/>
          </a:xfrm>
          <a:prstGeom prst="rect">
            <a:avLst/>
          </a:prstGeom>
        </p:spPr>
        <p:txBody>
          <a:bodyPr wrap="square">
            <a:spAutoFit/>
          </a:bodyPr>
          <a:lstStyle/>
          <a:p>
            <a:pPr algn="just"/>
            <a:r>
              <a:rPr lang="en-US" sz="1800" b="0" dirty="0">
                <a:solidFill>
                  <a:schemeClr val="tx1">
                    <a:lumMod val="95000"/>
                    <a:lumOff val="5000"/>
                  </a:schemeClr>
                </a:solidFill>
                <a:latin typeface="Roboto"/>
              </a:rPr>
              <a:t>Graphs are used to solve many real-life problems. Graphs are used to represent networks. The networks may include paths in a city or telephone network or circuit network. Graphs are also used in social networks like </a:t>
            </a:r>
            <a:r>
              <a:rPr lang="en-US" sz="1800" b="0" dirty="0" err="1">
                <a:solidFill>
                  <a:schemeClr val="tx1">
                    <a:lumMod val="95000"/>
                    <a:lumOff val="5000"/>
                  </a:schemeClr>
                </a:solidFill>
                <a:latin typeface="Roboto"/>
              </a:rPr>
              <a:t>linkedIn</a:t>
            </a:r>
            <a:r>
              <a:rPr lang="en-US" sz="1800" b="0" dirty="0">
                <a:solidFill>
                  <a:schemeClr val="tx1">
                    <a:lumMod val="95000"/>
                    <a:lumOff val="5000"/>
                  </a:schemeClr>
                </a:solidFill>
                <a:latin typeface="Roboto"/>
              </a:rPr>
              <a:t>, Facebook. For example, in Facebook, each person is represented with a vertex(or node). Each node is a structure and contains information like person id, name, gender, locale etc.</a:t>
            </a:r>
          </a:p>
          <a:p>
            <a:pPr algn="l"/>
            <a:endParaRPr lang="en-US" sz="1800" b="0" dirty="0">
              <a:solidFill>
                <a:schemeClr val="tx1">
                  <a:lumMod val="95000"/>
                  <a:lumOff val="5000"/>
                </a:schemeClr>
              </a:solidFill>
              <a:latin typeface="Roboto"/>
            </a:endParaRPr>
          </a:p>
          <a:p>
            <a:pPr algn="l"/>
            <a:r>
              <a:rPr lang="en-US" sz="1800" b="0" dirty="0">
                <a:solidFill>
                  <a:schemeClr val="tx1">
                    <a:lumMod val="95000"/>
                    <a:lumOff val="5000"/>
                  </a:schemeClr>
                </a:solidFill>
                <a:latin typeface="Roboto"/>
              </a:rPr>
              <a:t>Topics:</a:t>
            </a:r>
            <a:br>
              <a:rPr lang="en-US" sz="1800" b="0" dirty="0">
                <a:solidFill>
                  <a:schemeClr val="tx1">
                    <a:lumMod val="95000"/>
                    <a:lumOff val="5000"/>
                  </a:schemeClr>
                </a:solidFill>
                <a:latin typeface="Roboto"/>
              </a:rPr>
            </a:br>
            <a:endParaRPr lang="en-US" sz="1800" b="0" dirty="0">
              <a:solidFill>
                <a:schemeClr val="tx1">
                  <a:lumMod val="95000"/>
                  <a:lumOff val="5000"/>
                </a:schemeClr>
              </a:solidFill>
              <a:latin typeface="Roboto"/>
            </a:endParaRPr>
          </a:p>
        </p:txBody>
      </p:sp>
      <p:sp>
        <p:nvSpPr>
          <p:cNvPr id="2" name="Rectangle 1">
            <a:extLst>
              <a:ext uri="{FF2B5EF4-FFF2-40B4-BE49-F238E27FC236}">
                <a16:creationId xmlns:a16="http://schemas.microsoft.com/office/drawing/2014/main" id="{1FD5B65B-7460-406D-BAE9-CAEF652A414F}"/>
              </a:ext>
              <a:ext uri="{C183D7F6-B498-43B3-948B-1728B52AA6E4}">
                <adec:decorative xmlns:adec="http://schemas.microsoft.com/office/drawing/2017/decorative" val="1"/>
              </a:ext>
            </a:extLst>
          </p:cNvPr>
          <p:cNvSpPr/>
          <p:nvPr/>
        </p:nvSpPr>
        <p:spPr bwMode="auto">
          <a:xfrm>
            <a:off x="381000" y="4800600"/>
            <a:ext cx="7315200" cy="1567353"/>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Rectangle 8">
            <a:extLst>
              <a:ext uri="{FF2B5EF4-FFF2-40B4-BE49-F238E27FC236}">
                <a16:creationId xmlns:a16="http://schemas.microsoft.com/office/drawing/2014/main" id="{5BCB44CF-9C9C-4574-A6DB-BDCA562E6A39}"/>
              </a:ext>
            </a:extLst>
          </p:cNvPr>
          <p:cNvSpPr/>
          <p:nvPr/>
        </p:nvSpPr>
        <p:spPr>
          <a:xfrm>
            <a:off x="381000" y="4800600"/>
            <a:ext cx="5943600" cy="1569660"/>
          </a:xfrm>
          <a:prstGeom prst="rect">
            <a:avLst/>
          </a:prstGeom>
        </p:spPr>
        <p:txBody>
          <a:bodyPr wrap="square">
            <a:spAutoFit/>
          </a:bodyPr>
          <a:lstStyle/>
          <a:p>
            <a:pPr algn="l">
              <a:buFont typeface="Arial" panose="020B0604020202020204" pitchFamily="34" charset="0"/>
              <a:buChar char="•"/>
            </a:pPr>
            <a:r>
              <a:rPr lang="en-US" sz="1600" b="0" dirty="0">
                <a:solidFill>
                  <a:srgbClr val="EC4E20"/>
                </a:solidFill>
                <a:latin typeface="Roboto"/>
                <a:hlinkClick r:id="rId2"/>
              </a:rPr>
              <a:t> Introduction, DFS and BFS</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3"/>
              </a:rPr>
              <a:t> Graph Cycle</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4"/>
              </a:rPr>
              <a:t> Topological Sorting</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5"/>
              </a:rPr>
              <a:t> Minimum Spanning Tree</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6"/>
              </a:rPr>
              <a:t> </a:t>
            </a:r>
            <a:r>
              <a:rPr lang="en-US" sz="1600" b="0" dirty="0" err="1">
                <a:solidFill>
                  <a:srgbClr val="EC4E20"/>
                </a:solidFill>
                <a:latin typeface="Roboto"/>
                <a:hlinkClick r:id="rId6"/>
              </a:rPr>
              <a:t>BackTracking</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7"/>
              </a:rPr>
              <a:t> Shortest Paths</a:t>
            </a:r>
            <a:endParaRPr lang="en-US" sz="1600" b="0" dirty="0">
              <a:latin typeface="Roboto"/>
            </a:endParaRPr>
          </a:p>
        </p:txBody>
      </p:sp>
      <p:sp>
        <p:nvSpPr>
          <p:cNvPr id="10" name="Rectangle 9">
            <a:extLst>
              <a:ext uri="{FF2B5EF4-FFF2-40B4-BE49-F238E27FC236}">
                <a16:creationId xmlns:a16="http://schemas.microsoft.com/office/drawing/2014/main" id="{A17082B3-7D9B-4282-8D1F-0A50B17B9BA0}"/>
              </a:ext>
            </a:extLst>
          </p:cNvPr>
          <p:cNvSpPr/>
          <p:nvPr/>
        </p:nvSpPr>
        <p:spPr>
          <a:xfrm>
            <a:off x="4267200" y="4800600"/>
            <a:ext cx="4572000" cy="1569660"/>
          </a:xfrm>
          <a:prstGeom prst="rect">
            <a:avLst/>
          </a:prstGeom>
        </p:spPr>
        <p:txBody>
          <a:bodyPr>
            <a:spAutoFit/>
          </a:bodyPr>
          <a:lstStyle/>
          <a:p>
            <a:pPr algn="l">
              <a:buFont typeface="Arial" panose="020B0604020202020204" pitchFamily="34" charset="0"/>
              <a:buChar char="•"/>
            </a:pPr>
            <a:r>
              <a:rPr lang="en-US" sz="1600" b="0" dirty="0">
                <a:solidFill>
                  <a:srgbClr val="EC4E20"/>
                </a:solidFill>
                <a:latin typeface="Roboto"/>
                <a:hlinkClick r:id="rId8"/>
              </a:rPr>
              <a:t> Connectivity</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9"/>
              </a:rPr>
              <a:t> Maximum Flow</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10"/>
              </a:rPr>
              <a:t> STL Implementation of Algorithms</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11"/>
              </a:rPr>
              <a:t> Hard Problems</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12"/>
              </a:rPr>
              <a:t> </a:t>
            </a:r>
            <a:r>
              <a:rPr lang="en-US" sz="1600" b="0" dirty="0" err="1">
                <a:solidFill>
                  <a:srgbClr val="EC4E20"/>
                </a:solidFill>
                <a:latin typeface="Roboto"/>
                <a:hlinkClick r:id="rId12"/>
              </a:rPr>
              <a:t>Misc</a:t>
            </a:r>
            <a:endParaRPr lang="en-US" sz="1600" b="0" dirty="0">
              <a:latin typeface="Roboto"/>
            </a:endParaRPr>
          </a:p>
          <a:p>
            <a:pPr algn="l">
              <a:buFont typeface="Arial" panose="020B0604020202020204" pitchFamily="34" charset="0"/>
              <a:buChar char="•"/>
            </a:pPr>
            <a:r>
              <a:rPr lang="en-US" sz="1600" b="0" dirty="0">
                <a:solidFill>
                  <a:srgbClr val="EC4E20"/>
                </a:solidFill>
                <a:latin typeface="Roboto"/>
                <a:hlinkClick r:id="rId13"/>
              </a:rPr>
              <a:t> Quick Links</a:t>
            </a:r>
            <a:endParaRPr lang="en-US" sz="1600" b="0" dirty="0">
              <a:latin typeface="Roboto"/>
            </a:endParaRPr>
          </a:p>
        </p:txBody>
      </p:sp>
      <p:sp>
        <p:nvSpPr>
          <p:cNvPr id="12" name="Rectangle 11">
            <a:extLst>
              <a:ext uri="{FF2B5EF4-FFF2-40B4-BE49-F238E27FC236}">
                <a16:creationId xmlns:a16="http://schemas.microsoft.com/office/drawing/2014/main" id="{06D58413-C484-444A-A1FE-72B6D4C6DE42}"/>
              </a:ext>
            </a:extLst>
          </p:cNvPr>
          <p:cNvSpPr/>
          <p:nvPr/>
        </p:nvSpPr>
        <p:spPr>
          <a:xfrm>
            <a:off x="2794704" y="6443246"/>
            <a:ext cx="6273096" cy="338554"/>
          </a:xfrm>
          <a:prstGeom prst="rect">
            <a:avLst/>
          </a:prstGeom>
        </p:spPr>
        <p:txBody>
          <a:bodyPr wrap="square">
            <a:spAutoFit/>
          </a:bodyPr>
          <a:lstStyle/>
          <a:p>
            <a:pPr algn="r"/>
            <a:r>
              <a:rPr lang="en-US" sz="1600" dirty="0">
                <a:hlinkClick r:id="rId14"/>
              </a:rPr>
              <a:t>For more info, consult this link.</a:t>
            </a:r>
            <a:endParaRPr lang="en-US" sz="1600" dirty="0"/>
          </a:p>
        </p:txBody>
      </p:sp>
    </p:spTree>
    <p:extLst>
      <p:ext uri="{BB962C8B-B14F-4D97-AF65-F5344CB8AC3E}">
        <p14:creationId xmlns:p14="http://schemas.microsoft.com/office/powerpoint/2010/main" val="2967651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p:txBody>
          <a:bodyPr/>
          <a:lstStyle/>
          <a:p>
            <a:r>
              <a:rPr lang="en-US" dirty="0"/>
              <a:t>Graph theoretical structure</a:t>
            </a:r>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31</a:t>
            </a:fld>
            <a:endParaRPr lang="en-US"/>
          </a:p>
        </p:txBody>
      </p:sp>
      <p:pic>
        <p:nvPicPr>
          <p:cNvPr id="3" name="Picture 2" descr="Example of a non-directed graph pointing out what 'edges' and 'nodes' are.">
            <a:extLst>
              <a:ext uri="{FF2B5EF4-FFF2-40B4-BE49-F238E27FC236}">
                <a16:creationId xmlns:a16="http://schemas.microsoft.com/office/drawing/2014/main" id="{7EFEAB15-28C1-4CF7-A899-3F9E8F2E9D14}"/>
              </a:ext>
            </a:extLst>
          </p:cNvPr>
          <p:cNvPicPr>
            <a:picLocks noChangeAspect="1"/>
          </p:cNvPicPr>
          <p:nvPr/>
        </p:nvPicPr>
        <p:blipFill>
          <a:blip r:embed="rId2"/>
          <a:stretch>
            <a:fillRect/>
          </a:stretch>
        </p:blipFill>
        <p:spPr>
          <a:xfrm>
            <a:off x="228600" y="1524000"/>
            <a:ext cx="8620491" cy="4529721"/>
          </a:xfrm>
          <a:prstGeom prst="rect">
            <a:avLst/>
          </a:prstGeom>
        </p:spPr>
      </p:pic>
    </p:spTree>
    <p:extLst>
      <p:ext uri="{BB962C8B-B14F-4D97-AF65-F5344CB8AC3E}">
        <p14:creationId xmlns:p14="http://schemas.microsoft.com/office/powerpoint/2010/main" val="2257078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p:txBody>
          <a:bodyPr/>
          <a:lstStyle/>
          <a:p>
            <a:r>
              <a:rPr lang="en-US" dirty="0"/>
              <a:t>Directed Graph: edges are arrows</a:t>
            </a:r>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32</a:t>
            </a:fld>
            <a:endParaRPr lang="en-US"/>
          </a:p>
        </p:txBody>
      </p:sp>
      <p:pic>
        <p:nvPicPr>
          <p:cNvPr id="32" name="Picture 31" descr="Directed graph showing a mixture of unidirectional and bidirectional edges.">
            <a:extLst>
              <a:ext uri="{FF2B5EF4-FFF2-40B4-BE49-F238E27FC236}">
                <a16:creationId xmlns:a16="http://schemas.microsoft.com/office/drawing/2014/main" id="{5A98EA44-C039-4D04-91C2-F2FFC7C3FC8F}"/>
              </a:ext>
            </a:extLst>
          </p:cNvPr>
          <p:cNvPicPr>
            <a:picLocks noChangeAspect="1"/>
          </p:cNvPicPr>
          <p:nvPr/>
        </p:nvPicPr>
        <p:blipFill>
          <a:blip r:embed="rId2"/>
          <a:stretch>
            <a:fillRect/>
          </a:stretch>
        </p:blipFill>
        <p:spPr>
          <a:xfrm>
            <a:off x="34120" y="1564944"/>
            <a:ext cx="8815580" cy="4487045"/>
          </a:xfrm>
          <a:prstGeom prst="rect">
            <a:avLst/>
          </a:prstGeom>
        </p:spPr>
      </p:pic>
    </p:spTree>
    <p:extLst>
      <p:ext uri="{BB962C8B-B14F-4D97-AF65-F5344CB8AC3E}">
        <p14:creationId xmlns:p14="http://schemas.microsoft.com/office/powerpoint/2010/main" val="1027836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p:txBody>
          <a:bodyPr/>
          <a:lstStyle/>
          <a:p>
            <a:r>
              <a:rPr lang="en-US" dirty="0"/>
              <a:t>Directed Cyclic Graph</a:t>
            </a:r>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33</a:t>
            </a:fld>
            <a:endParaRPr lang="en-US"/>
          </a:p>
        </p:txBody>
      </p:sp>
      <p:pic>
        <p:nvPicPr>
          <p:cNvPr id="38" name="Picture 37" descr="Highlighting that the graph is also a cyclic graph">
            <a:extLst>
              <a:ext uri="{FF2B5EF4-FFF2-40B4-BE49-F238E27FC236}">
                <a16:creationId xmlns:a16="http://schemas.microsoft.com/office/drawing/2014/main" id="{348842B6-0818-4DA4-9D86-12AACDEEC9EC}"/>
              </a:ext>
            </a:extLst>
          </p:cNvPr>
          <p:cNvPicPr>
            <a:picLocks noChangeAspect="1"/>
          </p:cNvPicPr>
          <p:nvPr/>
        </p:nvPicPr>
        <p:blipFill>
          <a:blip r:embed="rId2"/>
          <a:stretch>
            <a:fillRect/>
          </a:stretch>
        </p:blipFill>
        <p:spPr>
          <a:xfrm>
            <a:off x="401472" y="1568011"/>
            <a:ext cx="8449788" cy="4487045"/>
          </a:xfrm>
          <a:prstGeom prst="rect">
            <a:avLst/>
          </a:prstGeom>
        </p:spPr>
      </p:pic>
      <p:pic>
        <p:nvPicPr>
          <p:cNvPr id="39" name="Picture 38">
            <a:extLst>
              <a:ext uri="{FF2B5EF4-FFF2-40B4-BE49-F238E27FC236}">
                <a16:creationId xmlns:a16="http://schemas.microsoft.com/office/drawing/2014/main" id="{2B5F5DFA-517B-4843-90F2-F33A9D925045}"/>
              </a:ext>
            </a:extLst>
          </p:cNvPr>
          <p:cNvPicPr>
            <a:picLocks noChangeAspect="1"/>
          </p:cNvPicPr>
          <p:nvPr/>
        </p:nvPicPr>
        <p:blipFill>
          <a:blip r:embed="rId3"/>
          <a:stretch>
            <a:fillRect/>
          </a:stretch>
        </p:blipFill>
        <p:spPr>
          <a:xfrm>
            <a:off x="403744" y="1571768"/>
            <a:ext cx="8449788" cy="4487045"/>
          </a:xfrm>
          <a:prstGeom prst="rect">
            <a:avLst/>
          </a:prstGeom>
        </p:spPr>
      </p:pic>
    </p:spTree>
    <p:extLst>
      <p:ext uri="{BB962C8B-B14F-4D97-AF65-F5344CB8AC3E}">
        <p14:creationId xmlns:p14="http://schemas.microsoft.com/office/powerpoint/2010/main" val="2527135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p:txBody>
          <a:bodyPr/>
          <a:lstStyle/>
          <a:p>
            <a:r>
              <a:rPr lang="en-US" dirty="0"/>
              <a:t>Graph theoretical structure: tree</a:t>
            </a:r>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34</a:t>
            </a:fld>
            <a:endParaRPr lang="en-US"/>
          </a:p>
        </p:txBody>
      </p:sp>
      <p:sp>
        <p:nvSpPr>
          <p:cNvPr id="3" name="TextBox 2">
            <a:extLst>
              <a:ext uri="{FF2B5EF4-FFF2-40B4-BE49-F238E27FC236}">
                <a16:creationId xmlns:a16="http://schemas.microsoft.com/office/drawing/2014/main" id="{70BC08EC-2D76-4A40-920B-6A2FA2327194}"/>
              </a:ext>
            </a:extLst>
          </p:cNvPr>
          <p:cNvSpPr txBox="1"/>
          <p:nvPr/>
        </p:nvSpPr>
        <p:spPr>
          <a:xfrm>
            <a:off x="1244725" y="5907193"/>
            <a:ext cx="6808274" cy="584775"/>
          </a:xfrm>
          <a:prstGeom prst="rect">
            <a:avLst/>
          </a:prstGeom>
          <a:noFill/>
        </p:spPr>
        <p:txBody>
          <a:bodyPr wrap="none" rtlCol="0">
            <a:spAutoFit/>
          </a:bodyPr>
          <a:lstStyle/>
          <a:p>
            <a:r>
              <a:rPr lang="en-US" b="0" dirty="0">
                <a:solidFill>
                  <a:schemeClr val="bg1"/>
                </a:solidFill>
              </a:rPr>
              <a:t>No circles, one </a:t>
            </a:r>
            <a:r>
              <a:rPr lang="en-US" b="0" u="sng" dirty="0">
                <a:solidFill>
                  <a:schemeClr val="bg1"/>
                </a:solidFill>
              </a:rPr>
              <a:t>outgoing</a:t>
            </a:r>
            <a:r>
              <a:rPr lang="en-US" b="0" dirty="0">
                <a:solidFill>
                  <a:schemeClr val="bg1"/>
                </a:solidFill>
              </a:rPr>
              <a:t> arrow per node</a:t>
            </a:r>
          </a:p>
        </p:txBody>
      </p:sp>
      <p:pic>
        <p:nvPicPr>
          <p:cNvPr id="30" name="Picture 29" descr="Showing a special kind of graph: a tree.">
            <a:extLst>
              <a:ext uri="{FF2B5EF4-FFF2-40B4-BE49-F238E27FC236}">
                <a16:creationId xmlns:a16="http://schemas.microsoft.com/office/drawing/2014/main" id="{ABBCAD1C-5F65-494C-BB62-12036E296810}"/>
              </a:ext>
            </a:extLst>
          </p:cNvPr>
          <p:cNvPicPr>
            <a:picLocks noChangeAspect="1"/>
          </p:cNvPicPr>
          <p:nvPr/>
        </p:nvPicPr>
        <p:blipFill>
          <a:blip r:embed="rId2"/>
          <a:stretch>
            <a:fillRect/>
          </a:stretch>
        </p:blipFill>
        <p:spPr>
          <a:xfrm>
            <a:off x="403744" y="1571768"/>
            <a:ext cx="8449788" cy="4487045"/>
          </a:xfrm>
          <a:prstGeom prst="rect">
            <a:avLst/>
          </a:prstGeom>
        </p:spPr>
      </p:pic>
    </p:spTree>
    <p:extLst>
      <p:ext uri="{BB962C8B-B14F-4D97-AF65-F5344CB8AC3E}">
        <p14:creationId xmlns:p14="http://schemas.microsoft.com/office/powerpoint/2010/main" val="2962886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p:txBody>
          <a:bodyPr/>
          <a:lstStyle/>
          <a:p>
            <a:r>
              <a:rPr lang="en-US" dirty="0"/>
              <a:t>Labelled graphs </a:t>
            </a:r>
            <a:r>
              <a:rPr lang="en-US" dirty="0">
                <a:sym typeface="Wingdings" panose="05000000000000000000" pitchFamily="2" charset="2"/>
              </a:rPr>
              <a:t> ‘</a:t>
            </a:r>
            <a:r>
              <a:rPr lang="en-US" i="1" dirty="0">
                <a:sym typeface="Wingdings" panose="05000000000000000000" pitchFamily="2" charset="2"/>
              </a:rPr>
              <a:t>semantic networks</a:t>
            </a:r>
            <a:r>
              <a:rPr lang="en-US" dirty="0">
                <a:sym typeface="Wingdings" panose="05000000000000000000" pitchFamily="2" charset="2"/>
              </a:rPr>
              <a:t>’</a:t>
            </a:r>
            <a:endParaRPr lang="en-US" dirty="0"/>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35</a:t>
            </a:fld>
            <a:endParaRPr lang="en-US"/>
          </a:p>
        </p:txBody>
      </p:sp>
      <p:pic>
        <p:nvPicPr>
          <p:cNvPr id="51" name="Picture 50" descr="Adding labels to edges turn a graph into a semantic network, that is, if nothing else is said about the labels.">
            <a:extLst>
              <a:ext uri="{FF2B5EF4-FFF2-40B4-BE49-F238E27FC236}">
                <a16:creationId xmlns:a16="http://schemas.microsoft.com/office/drawing/2014/main" id="{1568515B-5121-41AD-A105-DC3E6BFDE6D0}"/>
              </a:ext>
            </a:extLst>
          </p:cNvPr>
          <p:cNvPicPr>
            <a:picLocks noChangeAspect="1"/>
          </p:cNvPicPr>
          <p:nvPr/>
        </p:nvPicPr>
        <p:blipFill>
          <a:blip r:embed="rId2"/>
          <a:stretch>
            <a:fillRect/>
          </a:stretch>
        </p:blipFill>
        <p:spPr>
          <a:xfrm>
            <a:off x="404887" y="1571768"/>
            <a:ext cx="8449788" cy="4487045"/>
          </a:xfrm>
          <a:prstGeom prst="rect">
            <a:avLst/>
          </a:prstGeom>
        </p:spPr>
      </p:pic>
    </p:spTree>
    <p:extLst>
      <p:ext uri="{BB962C8B-B14F-4D97-AF65-F5344CB8AC3E}">
        <p14:creationId xmlns:p14="http://schemas.microsoft.com/office/powerpoint/2010/main" val="668198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DD3D5-FFD4-48AE-81BA-83AE280E0D14}"/>
              </a:ext>
            </a:extLst>
          </p:cNvPr>
          <p:cNvSpPr>
            <a:spLocks noGrp="1"/>
          </p:cNvSpPr>
          <p:nvPr>
            <p:ph type="title"/>
          </p:nvPr>
        </p:nvSpPr>
        <p:spPr/>
        <p:txBody>
          <a:bodyPr/>
          <a:lstStyle/>
          <a:p>
            <a:r>
              <a:rPr lang="en-US" dirty="0"/>
              <a:t>Labelled graphs</a:t>
            </a:r>
          </a:p>
        </p:txBody>
      </p:sp>
      <p:sp>
        <p:nvSpPr>
          <p:cNvPr id="3" name="Content Placeholder 2">
            <a:extLst>
              <a:ext uri="{FF2B5EF4-FFF2-40B4-BE49-F238E27FC236}">
                <a16:creationId xmlns:a16="http://schemas.microsoft.com/office/drawing/2014/main" id="{77D91E33-4A55-4B81-8D2F-ADBFBB0DF698}"/>
              </a:ext>
            </a:extLst>
          </p:cNvPr>
          <p:cNvSpPr>
            <a:spLocks noGrp="1"/>
          </p:cNvSpPr>
          <p:nvPr>
            <p:ph idx="1"/>
          </p:nvPr>
        </p:nvSpPr>
        <p:spPr/>
        <p:txBody>
          <a:bodyPr/>
          <a:lstStyle/>
          <a:p>
            <a:pPr>
              <a:buFont typeface="Arial" panose="020B0604020202020204" pitchFamily="34" charset="0"/>
              <a:buChar char="•"/>
            </a:pPr>
            <a:r>
              <a:rPr lang="en-US" sz="2800" dirty="0"/>
              <a:t>Decisions on what nodes and arrows represent.</a:t>
            </a:r>
          </a:p>
          <a:p>
            <a:pPr>
              <a:buFont typeface="Arial" panose="020B0604020202020204" pitchFamily="34" charset="0"/>
              <a:buChar char="•"/>
            </a:pPr>
            <a:endParaRPr lang="en-US" sz="2800" dirty="0"/>
          </a:p>
          <a:p>
            <a:pPr>
              <a:buFont typeface="Arial" panose="020B0604020202020204" pitchFamily="34" charset="0"/>
              <a:buChar char="•"/>
            </a:pPr>
            <a:r>
              <a:rPr lang="en-US" sz="2800" dirty="0"/>
              <a:t>Restrictions on: </a:t>
            </a:r>
          </a:p>
          <a:p>
            <a:pPr lvl="1">
              <a:buFont typeface="Arial" panose="020B0604020202020204" pitchFamily="34" charset="0"/>
              <a:buChar char="•"/>
            </a:pPr>
            <a:r>
              <a:rPr lang="en-US" sz="2800" dirty="0"/>
              <a:t>what labelled arrows can appear between labelled nodes;</a:t>
            </a:r>
          </a:p>
          <a:p>
            <a:pPr lvl="1">
              <a:buFont typeface="Arial" panose="020B0604020202020204" pitchFamily="34" charset="0"/>
              <a:buChar char="•"/>
            </a:pPr>
            <a:r>
              <a:rPr lang="en-US" sz="2800" dirty="0"/>
              <a:t>whether sequences of labelled arrows form a labelled arrow in their own right.</a:t>
            </a:r>
          </a:p>
          <a:p>
            <a:pPr lvl="1">
              <a:buFont typeface="Arial" panose="020B0604020202020204" pitchFamily="34" charset="0"/>
              <a:buChar char="•"/>
            </a:pPr>
            <a:endParaRPr lang="en-US" sz="2800" dirty="0"/>
          </a:p>
          <a:p>
            <a:pPr>
              <a:buFont typeface="Arial" panose="020B0604020202020204" pitchFamily="34" charset="0"/>
              <a:buChar char="•"/>
            </a:pPr>
            <a:r>
              <a:rPr lang="en-US" sz="2800" dirty="0"/>
              <a:t>Very weak semantics, if any at all!</a:t>
            </a:r>
          </a:p>
        </p:txBody>
      </p:sp>
      <p:sp>
        <p:nvSpPr>
          <p:cNvPr id="4" name="Slide Number Placeholder 3">
            <a:extLst>
              <a:ext uri="{FF2B5EF4-FFF2-40B4-BE49-F238E27FC236}">
                <a16:creationId xmlns:a16="http://schemas.microsoft.com/office/drawing/2014/main" id="{EFC59ED4-7EC9-4161-9C79-52E1FCBFB182}"/>
              </a:ext>
            </a:extLst>
          </p:cNvPr>
          <p:cNvSpPr>
            <a:spLocks noGrp="1"/>
          </p:cNvSpPr>
          <p:nvPr>
            <p:ph type="sldNum" sz="quarter" idx="10"/>
          </p:nvPr>
        </p:nvSpPr>
        <p:spPr/>
        <p:txBody>
          <a:bodyPr/>
          <a:lstStyle/>
          <a:p>
            <a:fld id="{01EF93C7-D0AB-41D7-8C62-1F8A9E33AE23}" type="slidenum">
              <a:rPr lang="en-US" smtClean="0"/>
              <a:pPr/>
              <a:t>36</a:t>
            </a:fld>
            <a:endParaRPr lang="en-US"/>
          </a:p>
        </p:txBody>
      </p:sp>
    </p:spTree>
    <p:extLst>
      <p:ext uri="{BB962C8B-B14F-4D97-AF65-F5344CB8AC3E}">
        <p14:creationId xmlns:p14="http://schemas.microsoft.com/office/powerpoint/2010/main" val="3355162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2D385-93B4-40A3-A8F9-52322DC77507}"/>
              </a:ext>
            </a:extLst>
          </p:cNvPr>
          <p:cNvSpPr>
            <a:spLocks noGrp="1"/>
          </p:cNvSpPr>
          <p:nvPr>
            <p:ph type="title"/>
          </p:nvPr>
        </p:nvSpPr>
        <p:spPr/>
        <p:txBody>
          <a:bodyPr/>
          <a:lstStyle/>
          <a:p>
            <a:r>
              <a:rPr lang="en-US" dirty="0"/>
              <a:t>UMLS Semantic Network ™</a:t>
            </a:r>
          </a:p>
        </p:txBody>
      </p:sp>
      <p:sp>
        <p:nvSpPr>
          <p:cNvPr id="3" name="Content Placeholder 2">
            <a:extLst>
              <a:ext uri="{FF2B5EF4-FFF2-40B4-BE49-F238E27FC236}">
                <a16:creationId xmlns:a16="http://schemas.microsoft.com/office/drawing/2014/main" id="{0295809B-9823-40CF-AC74-518B44B4823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4CEC312-0DE1-4D76-9BA8-5B30AB0DC865}"/>
              </a:ext>
            </a:extLst>
          </p:cNvPr>
          <p:cNvSpPr>
            <a:spLocks noGrp="1"/>
          </p:cNvSpPr>
          <p:nvPr>
            <p:ph type="sldNum" sz="quarter" idx="10"/>
          </p:nvPr>
        </p:nvSpPr>
        <p:spPr/>
        <p:txBody>
          <a:bodyPr/>
          <a:lstStyle/>
          <a:p>
            <a:fld id="{01EF93C7-D0AB-41D7-8C62-1F8A9E33AE23}" type="slidenum">
              <a:rPr lang="en-US" smtClean="0"/>
              <a:pPr/>
              <a:t>37</a:t>
            </a:fld>
            <a:endParaRPr lang="en-US"/>
          </a:p>
        </p:txBody>
      </p:sp>
      <p:pic>
        <p:nvPicPr>
          <p:cNvPr id="5" name="Picture 4" descr="Graph of the Unified Medical Language System's Semantic Network. Click link for more info on the network.">
            <a:extLst>
              <a:ext uri="{FF2B5EF4-FFF2-40B4-BE49-F238E27FC236}">
                <a16:creationId xmlns:a16="http://schemas.microsoft.com/office/drawing/2014/main" id="{56F3A3AD-BEE4-4E6E-9088-1E671BD10A84}"/>
              </a:ext>
            </a:extLst>
          </p:cNvPr>
          <p:cNvPicPr>
            <a:picLocks noChangeAspect="1"/>
          </p:cNvPicPr>
          <p:nvPr/>
        </p:nvPicPr>
        <p:blipFill>
          <a:blip r:embed="rId2"/>
          <a:stretch>
            <a:fillRect/>
          </a:stretch>
        </p:blipFill>
        <p:spPr>
          <a:xfrm>
            <a:off x="0" y="609599"/>
            <a:ext cx="9195084" cy="6247493"/>
          </a:xfrm>
          <a:prstGeom prst="rect">
            <a:avLst/>
          </a:prstGeom>
        </p:spPr>
      </p:pic>
      <p:sp>
        <p:nvSpPr>
          <p:cNvPr id="6" name="Rectangle 5">
            <a:extLst>
              <a:ext uri="{FF2B5EF4-FFF2-40B4-BE49-F238E27FC236}">
                <a16:creationId xmlns:a16="http://schemas.microsoft.com/office/drawing/2014/main" id="{A22344B3-57FD-4EC0-A796-35787548E443}"/>
              </a:ext>
            </a:extLst>
          </p:cNvPr>
          <p:cNvSpPr/>
          <p:nvPr/>
        </p:nvSpPr>
        <p:spPr>
          <a:xfrm>
            <a:off x="76200" y="645347"/>
            <a:ext cx="3581400" cy="461665"/>
          </a:xfrm>
          <a:prstGeom prst="rect">
            <a:avLst/>
          </a:prstGeom>
          <a:solidFill>
            <a:srgbClr val="00B0F0"/>
          </a:solidFill>
        </p:spPr>
        <p:txBody>
          <a:bodyPr wrap="square">
            <a:spAutoFit/>
          </a:bodyPr>
          <a:lstStyle/>
          <a:p>
            <a:r>
              <a:rPr lang="en-US" sz="2400" dirty="0">
                <a:hlinkClick r:id="rId3"/>
              </a:rPr>
              <a:t>UMLS Semantic Network</a:t>
            </a:r>
            <a:r>
              <a:rPr lang="en-US" sz="2400" dirty="0"/>
              <a:t> </a:t>
            </a:r>
          </a:p>
        </p:txBody>
      </p:sp>
    </p:spTree>
    <p:extLst>
      <p:ext uri="{BB962C8B-B14F-4D97-AF65-F5344CB8AC3E}">
        <p14:creationId xmlns:p14="http://schemas.microsoft.com/office/powerpoint/2010/main" val="2576531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p:txBody>
          <a:bodyPr/>
          <a:lstStyle/>
          <a:p>
            <a:r>
              <a:rPr lang="en-US" dirty="0"/>
              <a:t>Some graph structure </a:t>
            </a:r>
            <a:br>
              <a:rPr lang="en-US" dirty="0"/>
            </a:br>
            <a:endParaRPr lang="en-US" dirty="0"/>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38</a:t>
            </a:fld>
            <a:endParaRPr lang="en-US"/>
          </a:p>
        </p:txBody>
      </p:sp>
      <p:grpSp>
        <p:nvGrpSpPr>
          <p:cNvPr id="31" name="Group 30" descr="A graph consisting of 4 disconnected smaller graphs each one of which being a simple directed graph consisting of two nodes.">
            <a:extLst>
              <a:ext uri="{FF2B5EF4-FFF2-40B4-BE49-F238E27FC236}">
                <a16:creationId xmlns:a16="http://schemas.microsoft.com/office/drawing/2014/main" id="{5203810A-A833-4C67-9F7C-58128391FF9C}"/>
              </a:ext>
            </a:extLst>
          </p:cNvPr>
          <p:cNvGrpSpPr/>
          <p:nvPr/>
        </p:nvGrpSpPr>
        <p:grpSpPr>
          <a:xfrm>
            <a:off x="1005077" y="2438400"/>
            <a:ext cx="7571995" cy="2441448"/>
            <a:chOff x="1005077" y="2438400"/>
            <a:chExt cx="7571995" cy="2441448"/>
          </a:xfrm>
        </p:grpSpPr>
        <p:grpSp>
          <p:nvGrpSpPr>
            <p:cNvPr id="32" name="Group 31">
              <a:extLst>
                <a:ext uri="{FF2B5EF4-FFF2-40B4-BE49-F238E27FC236}">
                  <a16:creationId xmlns:a16="http://schemas.microsoft.com/office/drawing/2014/main" id="{2957B9D3-EEC6-4306-AA26-E43C4FCCE48D}"/>
                </a:ext>
              </a:extLst>
            </p:cNvPr>
            <p:cNvGrpSpPr/>
            <p:nvPr/>
          </p:nvGrpSpPr>
          <p:grpSpPr>
            <a:xfrm>
              <a:off x="1005077" y="2441448"/>
              <a:ext cx="914400" cy="2438400"/>
              <a:chOff x="1104900" y="2819400"/>
              <a:chExt cx="914400" cy="2438400"/>
            </a:xfrm>
          </p:grpSpPr>
          <p:sp>
            <p:nvSpPr>
              <p:cNvPr id="48" name="Rectangle 47">
                <a:extLst>
                  <a:ext uri="{FF2B5EF4-FFF2-40B4-BE49-F238E27FC236}">
                    <a16:creationId xmlns:a16="http://schemas.microsoft.com/office/drawing/2014/main" id="{B85D9AE9-ED85-427D-9806-9255919B35FC}"/>
                  </a:ext>
                </a:extLst>
              </p:cNvPr>
              <p:cNvSpPr/>
              <p:nvPr/>
            </p:nvSpPr>
            <p:spPr bwMode="auto">
              <a:xfrm>
                <a:off x="1104900" y="4800600"/>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John</a:t>
                </a:r>
              </a:p>
            </p:txBody>
          </p:sp>
          <p:sp>
            <p:nvSpPr>
              <p:cNvPr id="49" name="Rectangle 48">
                <a:extLst>
                  <a:ext uri="{FF2B5EF4-FFF2-40B4-BE49-F238E27FC236}">
                    <a16:creationId xmlns:a16="http://schemas.microsoft.com/office/drawing/2014/main" id="{F1348E40-C9C8-42FB-8F78-43B0597EC501}"/>
                  </a:ext>
                </a:extLst>
              </p:cNvPr>
              <p:cNvSpPr/>
              <p:nvPr/>
            </p:nvSpPr>
            <p:spPr bwMode="auto">
              <a:xfrm>
                <a:off x="1104900" y="2819400"/>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Mary</a:t>
                </a:r>
              </a:p>
            </p:txBody>
          </p:sp>
          <p:cxnSp>
            <p:nvCxnSpPr>
              <p:cNvPr id="50" name="Straight Arrow Connector 49">
                <a:extLst>
                  <a:ext uri="{FF2B5EF4-FFF2-40B4-BE49-F238E27FC236}">
                    <a16:creationId xmlns:a16="http://schemas.microsoft.com/office/drawing/2014/main" id="{E814814D-F87C-4515-A5DE-829399EDD6E3}"/>
                  </a:ext>
                </a:extLst>
              </p:cNvPr>
              <p:cNvCxnSpPr/>
              <p:nvPr/>
            </p:nvCxnSpPr>
            <p:spPr bwMode="auto">
              <a:xfrm flipV="1">
                <a:off x="1562100" y="3276600"/>
                <a:ext cx="0" cy="1524000"/>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nvGrpSpPr>
            <p:cNvPr id="33" name="Group 32">
              <a:extLst>
                <a:ext uri="{FF2B5EF4-FFF2-40B4-BE49-F238E27FC236}">
                  <a16:creationId xmlns:a16="http://schemas.microsoft.com/office/drawing/2014/main" id="{AE8DFEC1-0F8E-4C48-82D1-962945D3066E}"/>
                </a:ext>
              </a:extLst>
            </p:cNvPr>
            <p:cNvGrpSpPr/>
            <p:nvPr/>
          </p:nvGrpSpPr>
          <p:grpSpPr>
            <a:xfrm>
              <a:off x="3091687" y="2438400"/>
              <a:ext cx="1021080" cy="2429256"/>
              <a:chOff x="2766060" y="2816352"/>
              <a:chExt cx="1021080" cy="2429256"/>
            </a:xfrm>
          </p:grpSpPr>
          <p:sp>
            <p:nvSpPr>
              <p:cNvPr id="44" name="Rectangle 43">
                <a:extLst>
                  <a:ext uri="{FF2B5EF4-FFF2-40B4-BE49-F238E27FC236}">
                    <a16:creationId xmlns:a16="http://schemas.microsoft.com/office/drawing/2014/main" id="{518BCCD0-2AE7-4C70-A33D-27AC690A5AE9}"/>
                  </a:ext>
                </a:extLst>
              </p:cNvPr>
              <p:cNvSpPr/>
              <p:nvPr/>
            </p:nvSpPr>
            <p:spPr bwMode="auto">
              <a:xfrm>
                <a:off x="2819400" y="4788408"/>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son</a:t>
                </a:r>
              </a:p>
            </p:txBody>
          </p:sp>
          <p:sp>
            <p:nvSpPr>
              <p:cNvPr id="45" name="Rectangle 44">
                <a:extLst>
                  <a:ext uri="{FF2B5EF4-FFF2-40B4-BE49-F238E27FC236}">
                    <a16:creationId xmlns:a16="http://schemas.microsoft.com/office/drawing/2014/main" id="{66B11A41-D4A1-4DAE-8240-01DE363175AE}"/>
                  </a:ext>
                </a:extLst>
              </p:cNvPr>
              <p:cNvSpPr/>
              <p:nvPr/>
            </p:nvSpPr>
            <p:spPr bwMode="auto">
              <a:xfrm>
                <a:off x="2766060" y="2816352"/>
                <a:ext cx="102108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parent</a:t>
                </a:r>
              </a:p>
            </p:txBody>
          </p:sp>
          <p:cxnSp>
            <p:nvCxnSpPr>
              <p:cNvPr id="47" name="Straight Arrow Connector 46">
                <a:extLst>
                  <a:ext uri="{FF2B5EF4-FFF2-40B4-BE49-F238E27FC236}">
                    <a16:creationId xmlns:a16="http://schemas.microsoft.com/office/drawing/2014/main" id="{CBF6F0AB-E78F-4439-8B07-558AD91144F4}"/>
                  </a:ext>
                </a:extLst>
              </p:cNvPr>
              <p:cNvCxnSpPr>
                <a:cxnSpLocks/>
              </p:cNvCxnSpPr>
              <p:nvPr/>
            </p:nvCxnSpPr>
            <p:spPr bwMode="auto">
              <a:xfrm flipV="1">
                <a:off x="3276600" y="3273552"/>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nvGrpSpPr>
            <p:cNvPr id="34" name="Group 33">
              <a:extLst>
                <a:ext uri="{FF2B5EF4-FFF2-40B4-BE49-F238E27FC236}">
                  <a16:creationId xmlns:a16="http://schemas.microsoft.com/office/drawing/2014/main" id="{E0A39CEB-A954-4473-B7A7-CA66D0760D5B}"/>
                </a:ext>
              </a:extLst>
            </p:cNvPr>
            <p:cNvGrpSpPr/>
            <p:nvPr/>
          </p:nvGrpSpPr>
          <p:grpSpPr>
            <a:xfrm>
              <a:off x="5251450" y="2441448"/>
              <a:ext cx="1112770" cy="2429256"/>
              <a:chOff x="4332733" y="2819400"/>
              <a:chExt cx="1112770" cy="2429256"/>
            </a:xfrm>
          </p:grpSpPr>
          <p:sp>
            <p:nvSpPr>
              <p:cNvPr id="40" name="Rectangle 39">
                <a:extLst>
                  <a:ext uri="{FF2B5EF4-FFF2-40B4-BE49-F238E27FC236}">
                    <a16:creationId xmlns:a16="http://schemas.microsoft.com/office/drawing/2014/main" id="{027A7A7C-EDD0-4BB1-8A14-1C3508056031}"/>
                  </a:ext>
                </a:extLst>
              </p:cNvPr>
              <p:cNvSpPr/>
              <p:nvPr/>
            </p:nvSpPr>
            <p:spPr bwMode="auto">
              <a:xfrm>
                <a:off x="4419600" y="4791456"/>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son</a:t>
                </a:r>
              </a:p>
            </p:txBody>
          </p:sp>
          <p:sp>
            <p:nvSpPr>
              <p:cNvPr id="41" name="Rectangle 40">
                <a:extLst>
                  <a:ext uri="{FF2B5EF4-FFF2-40B4-BE49-F238E27FC236}">
                    <a16:creationId xmlns:a16="http://schemas.microsoft.com/office/drawing/2014/main" id="{3CB1275F-A180-4B99-9EA9-A1A58B1678B5}"/>
                  </a:ext>
                </a:extLst>
              </p:cNvPr>
              <p:cNvSpPr/>
              <p:nvPr/>
            </p:nvSpPr>
            <p:spPr bwMode="auto">
              <a:xfrm>
                <a:off x="4332733" y="2819400"/>
                <a:ext cx="111277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mother</a:t>
                </a:r>
              </a:p>
            </p:txBody>
          </p:sp>
          <p:cxnSp>
            <p:nvCxnSpPr>
              <p:cNvPr id="43" name="Straight Arrow Connector 42">
                <a:extLst>
                  <a:ext uri="{FF2B5EF4-FFF2-40B4-BE49-F238E27FC236}">
                    <a16:creationId xmlns:a16="http://schemas.microsoft.com/office/drawing/2014/main" id="{99386186-60EF-4143-918D-06046922128C}"/>
                  </a:ext>
                </a:extLst>
              </p:cNvPr>
              <p:cNvCxnSpPr>
                <a:cxnSpLocks/>
              </p:cNvCxnSpPr>
              <p:nvPr/>
            </p:nvCxnSpPr>
            <p:spPr bwMode="auto">
              <a:xfrm flipV="1">
                <a:off x="4876800" y="3276600"/>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nvGrpSpPr>
            <p:cNvPr id="35" name="Group 34">
              <a:extLst>
                <a:ext uri="{FF2B5EF4-FFF2-40B4-BE49-F238E27FC236}">
                  <a16:creationId xmlns:a16="http://schemas.microsoft.com/office/drawing/2014/main" id="{F37AE81C-953F-4057-927C-4B2289283155}"/>
                </a:ext>
              </a:extLst>
            </p:cNvPr>
            <p:cNvGrpSpPr/>
            <p:nvPr/>
          </p:nvGrpSpPr>
          <p:grpSpPr>
            <a:xfrm>
              <a:off x="7391400" y="2441448"/>
              <a:ext cx="1185672" cy="2429256"/>
              <a:chOff x="6031992" y="2819400"/>
              <a:chExt cx="1185672" cy="2429256"/>
            </a:xfrm>
          </p:grpSpPr>
          <p:sp>
            <p:nvSpPr>
              <p:cNvPr id="36" name="Rectangle 35">
                <a:extLst>
                  <a:ext uri="{FF2B5EF4-FFF2-40B4-BE49-F238E27FC236}">
                    <a16:creationId xmlns:a16="http://schemas.microsoft.com/office/drawing/2014/main" id="{EEBDA9F1-2221-4B45-80E2-22406D74A94E}"/>
                  </a:ext>
                </a:extLst>
              </p:cNvPr>
              <p:cNvSpPr/>
              <p:nvPr/>
            </p:nvSpPr>
            <p:spPr bwMode="auto">
              <a:xfrm>
                <a:off x="6172200" y="4791456"/>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John</a:t>
                </a:r>
              </a:p>
            </p:txBody>
          </p:sp>
          <p:sp>
            <p:nvSpPr>
              <p:cNvPr id="37" name="Rectangle 36">
                <a:extLst>
                  <a:ext uri="{FF2B5EF4-FFF2-40B4-BE49-F238E27FC236}">
                    <a16:creationId xmlns:a16="http://schemas.microsoft.com/office/drawing/2014/main" id="{842F7395-CB9D-4D97-9BEC-E52FFD5B2BA9}"/>
                  </a:ext>
                </a:extLst>
              </p:cNvPr>
              <p:cNvSpPr/>
              <p:nvPr/>
            </p:nvSpPr>
            <p:spPr bwMode="auto">
              <a:xfrm>
                <a:off x="6031992" y="2819400"/>
                <a:ext cx="1185672"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mother</a:t>
                </a:r>
              </a:p>
            </p:txBody>
          </p:sp>
          <p:cxnSp>
            <p:nvCxnSpPr>
              <p:cNvPr id="39" name="Straight Arrow Connector 38">
                <a:extLst>
                  <a:ext uri="{FF2B5EF4-FFF2-40B4-BE49-F238E27FC236}">
                    <a16:creationId xmlns:a16="http://schemas.microsoft.com/office/drawing/2014/main" id="{8D484F03-95F4-4770-9A7B-6288FE5519F0}"/>
                  </a:ext>
                </a:extLst>
              </p:cNvPr>
              <p:cNvCxnSpPr>
                <a:cxnSpLocks/>
              </p:cNvCxnSpPr>
              <p:nvPr/>
            </p:nvCxnSpPr>
            <p:spPr bwMode="auto">
              <a:xfrm flipV="1">
                <a:off x="6629400" y="3276600"/>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spTree>
    <p:extLst>
      <p:ext uri="{BB962C8B-B14F-4D97-AF65-F5344CB8AC3E}">
        <p14:creationId xmlns:p14="http://schemas.microsoft.com/office/powerpoint/2010/main" val="25785013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p:txBody>
          <a:bodyPr/>
          <a:lstStyle/>
          <a:p>
            <a:r>
              <a:rPr lang="en-US" dirty="0"/>
              <a:t>Same graph structure </a:t>
            </a:r>
            <a:br>
              <a:rPr lang="en-US" dirty="0"/>
            </a:br>
            <a:r>
              <a:rPr lang="en-US" dirty="0"/>
              <a:t>Four distinct representations</a:t>
            </a:r>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39</a:t>
            </a:fld>
            <a:endParaRPr lang="en-US"/>
          </a:p>
        </p:txBody>
      </p:sp>
      <p:grpSp>
        <p:nvGrpSpPr>
          <p:cNvPr id="31" name="Group 30" descr="The same graph but nodes and edges are now labeled with a mixture of family relations, proper names and type names. ">
            <a:extLst>
              <a:ext uri="{FF2B5EF4-FFF2-40B4-BE49-F238E27FC236}">
                <a16:creationId xmlns:a16="http://schemas.microsoft.com/office/drawing/2014/main" id="{5203810A-A833-4C67-9F7C-58128391FF9C}"/>
              </a:ext>
            </a:extLst>
          </p:cNvPr>
          <p:cNvGrpSpPr/>
          <p:nvPr/>
        </p:nvGrpSpPr>
        <p:grpSpPr>
          <a:xfrm>
            <a:off x="228600" y="2438400"/>
            <a:ext cx="8348472" cy="2441448"/>
            <a:chOff x="228600" y="2438400"/>
            <a:chExt cx="8348472" cy="2441448"/>
          </a:xfrm>
        </p:grpSpPr>
        <p:grpSp>
          <p:nvGrpSpPr>
            <p:cNvPr id="32" name="Group 31">
              <a:extLst>
                <a:ext uri="{FF2B5EF4-FFF2-40B4-BE49-F238E27FC236}">
                  <a16:creationId xmlns:a16="http://schemas.microsoft.com/office/drawing/2014/main" id="{2957B9D3-EEC6-4306-AA26-E43C4FCCE48D}"/>
                </a:ext>
              </a:extLst>
            </p:cNvPr>
            <p:cNvGrpSpPr/>
            <p:nvPr/>
          </p:nvGrpSpPr>
          <p:grpSpPr>
            <a:xfrm>
              <a:off x="228600" y="2441448"/>
              <a:ext cx="1690877" cy="2438400"/>
              <a:chOff x="328423" y="2819400"/>
              <a:chExt cx="1690877" cy="2438400"/>
            </a:xfrm>
          </p:grpSpPr>
          <p:sp>
            <p:nvSpPr>
              <p:cNvPr id="48" name="Rectangle 47">
                <a:extLst>
                  <a:ext uri="{FF2B5EF4-FFF2-40B4-BE49-F238E27FC236}">
                    <a16:creationId xmlns:a16="http://schemas.microsoft.com/office/drawing/2014/main" id="{B85D9AE9-ED85-427D-9806-9255919B35FC}"/>
                  </a:ext>
                </a:extLst>
              </p:cNvPr>
              <p:cNvSpPr/>
              <p:nvPr/>
            </p:nvSpPr>
            <p:spPr bwMode="auto">
              <a:xfrm>
                <a:off x="1104900" y="4800600"/>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John</a:t>
                </a:r>
              </a:p>
            </p:txBody>
          </p:sp>
          <p:sp>
            <p:nvSpPr>
              <p:cNvPr id="49" name="Rectangle 48">
                <a:extLst>
                  <a:ext uri="{FF2B5EF4-FFF2-40B4-BE49-F238E27FC236}">
                    <a16:creationId xmlns:a16="http://schemas.microsoft.com/office/drawing/2014/main" id="{F1348E40-C9C8-42FB-8F78-43B0597EC501}"/>
                  </a:ext>
                </a:extLst>
              </p:cNvPr>
              <p:cNvSpPr/>
              <p:nvPr/>
            </p:nvSpPr>
            <p:spPr bwMode="auto">
              <a:xfrm>
                <a:off x="1104900" y="2819400"/>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Mary</a:t>
                </a:r>
              </a:p>
            </p:txBody>
          </p:sp>
          <p:cxnSp>
            <p:nvCxnSpPr>
              <p:cNvPr id="50" name="Straight Arrow Connector 49">
                <a:extLst>
                  <a:ext uri="{FF2B5EF4-FFF2-40B4-BE49-F238E27FC236}">
                    <a16:creationId xmlns:a16="http://schemas.microsoft.com/office/drawing/2014/main" id="{E814814D-F87C-4515-A5DE-829399EDD6E3}"/>
                  </a:ext>
                </a:extLst>
              </p:cNvPr>
              <p:cNvCxnSpPr/>
              <p:nvPr/>
            </p:nvCxnSpPr>
            <p:spPr bwMode="auto">
              <a:xfrm flipV="1">
                <a:off x="1562100" y="3276600"/>
                <a:ext cx="0" cy="1524000"/>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51" name="Rectangle 50">
                <a:extLst>
                  <a:ext uri="{FF2B5EF4-FFF2-40B4-BE49-F238E27FC236}">
                    <a16:creationId xmlns:a16="http://schemas.microsoft.com/office/drawing/2014/main" id="{0570402F-535F-4E60-86CE-D4909D35DB81}"/>
                  </a:ext>
                </a:extLst>
              </p:cNvPr>
              <p:cNvSpPr/>
              <p:nvPr/>
            </p:nvSpPr>
            <p:spPr bwMode="auto">
              <a:xfrm>
                <a:off x="328423"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grpSp>
        <p:grpSp>
          <p:nvGrpSpPr>
            <p:cNvPr id="33" name="Group 32">
              <a:extLst>
                <a:ext uri="{FF2B5EF4-FFF2-40B4-BE49-F238E27FC236}">
                  <a16:creationId xmlns:a16="http://schemas.microsoft.com/office/drawing/2014/main" id="{AE8DFEC1-0F8E-4C48-82D1-962945D3066E}"/>
                </a:ext>
              </a:extLst>
            </p:cNvPr>
            <p:cNvGrpSpPr/>
            <p:nvPr/>
          </p:nvGrpSpPr>
          <p:grpSpPr>
            <a:xfrm>
              <a:off x="2395219" y="2438400"/>
              <a:ext cx="1717548" cy="2429256"/>
              <a:chOff x="2069592" y="2816352"/>
              <a:chExt cx="1717548" cy="2429256"/>
            </a:xfrm>
          </p:grpSpPr>
          <p:sp>
            <p:nvSpPr>
              <p:cNvPr id="44" name="Rectangle 43">
                <a:extLst>
                  <a:ext uri="{FF2B5EF4-FFF2-40B4-BE49-F238E27FC236}">
                    <a16:creationId xmlns:a16="http://schemas.microsoft.com/office/drawing/2014/main" id="{518BCCD0-2AE7-4C70-A33D-27AC690A5AE9}"/>
                  </a:ext>
                </a:extLst>
              </p:cNvPr>
              <p:cNvSpPr/>
              <p:nvPr/>
            </p:nvSpPr>
            <p:spPr bwMode="auto">
              <a:xfrm>
                <a:off x="2819400" y="4788408"/>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son</a:t>
                </a:r>
              </a:p>
            </p:txBody>
          </p:sp>
          <p:sp>
            <p:nvSpPr>
              <p:cNvPr id="45" name="Rectangle 44">
                <a:extLst>
                  <a:ext uri="{FF2B5EF4-FFF2-40B4-BE49-F238E27FC236}">
                    <a16:creationId xmlns:a16="http://schemas.microsoft.com/office/drawing/2014/main" id="{66B11A41-D4A1-4DAE-8240-01DE363175AE}"/>
                  </a:ext>
                </a:extLst>
              </p:cNvPr>
              <p:cNvSpPr/>
              <p:nvPr/>
            </p:nvSpPr>
            <p:spPr bwMode="auto">
              <a:xfrm>
                <a:off x="2766060" y="2816352"/>
                <a:ext cx="102108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parent</a:t>
                </a:r>
              </a:p>
            </p:txBody>
          </p:sp>
          <p:sp>
            <p:nvSpPr>
              <p:cNvPr id="46" name="Rectangle 45">
                <a:extLst>
                  <a:ext uri="{FF2B5EF4-FFF2-40B4-BE49-F238E27FC236}">
                    <a16:creationId xmlns:a16="http://schemas.microsoft.com/office/drawing/2014/main" id="{ABD3564A-00B5-4068-B128-6A354501223D}"/>
                  </a:ext>
                </a:extLst>
              </p:cNvPr>
              <p:cNvSpPr/>
              <p:nvPr/>
            </p:nvSpPr>
            <p:spPr bwMode="auto">
              <a:xfrm>
                <a:off x="2069592"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47" name="Straight Arrow Connector 46">
                <a:extLst>
                  <a:ext uri="{FF2B5EF4-FFF2-40B4-BE49-F238E27FC236}">
                    <a16:creationId xmlns:a16="http://schemas.microsoft.com/office/drawing/2014/main" id="{CBF6F0AB-E78F-4439-8B07-558AD91144F4}"/>
                  </a:ext>
                </a:extLst>
              </p:cNvPr>
              <p:cNvCxnSpPr>
                <a:cxnSpLocks/>
              </p:cNvCxnSpPr>
              <p:nvPr/>
            </p:nvCxnSpPr>
            <p:spPr bwMode="auto">
              <a:xfrm flipV="1">
                <a:off x="3276600" y="3273552"/>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nvGrpSpPr>
            <p:cNvPr id="34" name="Group 33">
              <a:extLst>
                <a:ext uri="{FF2B5EF4-FFF2-40B4-BE49-F238E27FC236}">
                  <a16:creationId xmlns:a16="http://schemas.microsoft.com/office/drawing/2014/main" id="{E0A39CEB-A954-4473-B7A7-CA66D0760D5B}"/>
                </a:ext>
              </a:extLst>
            </p:cNvPr>
            <p:cNvGrpSpPr/>
            <p:nvPr/>
          </p:nvGrpSpPr>
          <p:grpSpPr>
            <a:xfrm>
              <a:off x="4588509" y="2441448"/>
              <a:ext cx="1775711" cy="2429256"/>
              <a:chOff x="3669792" y="2819400"/>
              <a:chExt cx="1775711" cy="2429256"/>
            </a:xfrm>
          </p:grpSpPr>
          <p:sp>
            <p:nvSpPr>
              <p:cNvPr id="40" name="Rectangle 39">
                <a:extLst>
                  <a:ext uri="{FF2B5EF4-FFF2-40B4-BE49-F238E27FC236}">
                    <a16:creationId xmlns:a16="http://schemas.microsoft.com/office/drawing/2014/main" id="{027A7A7C-EDD0-4BB1-8A14-1C3508056031}"/>
                  </a:ext>
                </a:extLst>
              </p:cNvPr>
              <p:cNvSpPr/>
              <p:nvPr/>
            </p:nvSpPr>
            <p:spPr bwMode="auto">
              <a:xfrm>
                <a:off x="4419600" y="4791456"/>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son</a:t>
                </a:r>
              </a:p>
            </p:txBody>
          </p:sp>
          <p:sp>
            <p:nvSpPr>
              <p:cNvPr id="41" name="Rectangle 40">
                <a:extLst>
                  <a:ext uri="{FF2B5EF4-FFF2-40B4-BE49-F238E27FC236}">
                    <a16:creationId xmlns:a16="http://schemas.microsoft.com/office/drawing/2014/main" id="{3CB1275F-A180-4B99-9EA9-A1A58B1678B5}"/>
                  </a:ext>
                </a:extLst>
              </p:cNvPr>
              <p:cNvSpPr/>
              <p:nvPr/>
            </p:nvSpPr>
            <p:spPr bwMode="auto">
              <a:xfrm>
                <a:off x="4332733" y="2819400"/>
                <a:ext cx="111277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mother</a:t>
                </a:r>
              </a:p>
            </p:txBody>
          </p:sp>
          <p:sp>
            <p:nvSpPr>
              <p:cNvPr id="42" name="Rectangle 41">
                <a:extLst>
                  <a:ext uri="{FF2B5EF4-FFF2-40B4-BE49-F238E27FC236}">
                    <a16:creationId xmlns:a16="http://schemas.microsoft.com/office/drawing/2014/main" id="{D0D282A2-2F9C-4AC7-BFDE-21B558A6FC5E}"/>
                  </a:ext>
                </a:extLst>
              </p:cNvPr>
              <p:cNvSpPr/>
              <p:nvPr/>
            </p:nvSpPr>
            <p:spPr bwMode="auto">
              <a:xfrm>
                <a:off x="3669792"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43" name="Straight Arrow Connector 42">
                <a:extLst>
                  <a:ext uri="{FF2B5EF4-FFF2-40B4-BE49-F238E27FC236}">
                    <a16:creationId xmlns:a16="http://schemas.microsoft.com/office/drawing/2014/main" id="{99386186-60EF-4143-918D-06046922128C}"/>
                  </a:ext>
                </a:extLst>
              </p:cNvPr>
              <p:cNvCxnSpPr>
                <a:cxnSpLocks/>
              </p:cNvCxnSpPr>
              <p:nvPr/>
            </p:nvCxnSpPr>
            <p:spPr bwMode="auto">
              <a:xfrm flipV="1">
                <a:off x="4876800" y="3276600"/>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nvGrpSpPr>
            <p:cNvPr id="35" name="Group 34">
              <a:extLst>
                <a:ext uri="{FF2B5EF4-FFF2-40B4-BE49-F238E27FC236}">
                  <a16:creationId xmlns:a16="http://schemas.microsoft.com/office/drawing/2014/main" id="{F37AE81C-953F-4057-927C-4B2289283155}"/>
                </a:ext>
              </a:extLst>
            </p:cNvPr>
            <p:cNvGrpSpPr/>
            <p:nvPr/>
          </p:nvGrpSpPr>
          <p:grpSpPr>
            <a:xfrm>
              <a:off x="6781800" y="2441448"/>
              <a:ext cx="1795272" cy="2429256"/>
              <a:chOff x="5422392" y="2819400"/>
              <a:chExt cx="1795272" cy="2429256"/>
            </a:xfrm>
          </p:grpSpPr>
          <p:sp>
            <p:nvSpPr>
              <p:cNvPr id="36" name="Rectangle 35">
                <a:extLst>
                  <a:ext uri="{FF2B5EF4-FFF2-40B4-BE49-F238E27FC236}">
                    <a16:creationId xmlns:a16="http://schemas.microsoft.com/office/drawing/2014/main" id="{EEBDA9F1-2221-4B45-80E2-22406D74A94E}"/>
                  </a:ext>
                </a:extLst>
              </p:cNvPr>
              <p:cNvSpPr/>
              <p:nvPr/>
            </p:nvSpPr>
            <p:spPr bwMode="auto">
              <a:xfrm>
                <a:off x="6172200" y="4791456"/>
                <a:ext cx="9144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John</a:t>
                </a:r>
              </a:p>
            </p:txBody>
          </p:sp>
          <p:sp>
            <p:nvSpPr>
              <p:cNvPr id="37" name="Rectangle 36">
                <a:extLst>
                  <a:ext uri="{FF2B5EF4-FFF2-40B4-BE49-F238E27FC236}">
                    <a16:creationId xmlns:a16="http://schemas.microsoft.com/office/drawing/2014/main" id="{842F7395-CB9D-4D97-9BEC-E52FFD5B2BA9}"/>
                  </a:ext>
                </a:extLst>
              </p:cNvPr>
              <p:cNvSpPr/>
              <p:nvPr/>
            </p:nvSpPr>
            <p:spPr bwMode="auto">
              <a:xfrm>
                <a:off x="6031992" y="2819400"/>
                <a:ext cx="1185672"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tx1"/>
                    </a:solidFill>
                    <a:effectLst/>
                    <a:latin typeface="Times" pitchFamily="122" charset="0"/>
                  </a:rPr>
                  <a:t>mother</a:t>
                </a:r>
              </a:p>
            </p:txBody>
          </p:sp>
          <p:sp>
            <p:nvSpPr>
              <p:cNvPr id="38" name="Rectangle 37">
                <a:extLst>
                  <a:ext uri="{FF2B5EF4-FFF2-40B4-BE49-F238E27FC236}">
                    <a16:creationId xmlns:a16="http://schemas.microsoft.com/office/drawing/2014/main" id="{F1F6298D-6E97-4A72-B5C7-F6BD74E07229}"/>
                  </a:ext>
                </a:extLst>
              </p:cNvPr>
              <p:cNvSpPr/>
              <p:nvPr/>
            </p:nvSpPr>
            <p:spPr bwMode="auto">
              <a:xfrm>
                <a:off x="5422392"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son of</a:t>
                </a:r>
              </a:p>
            </p:txBody>
          </p:sp>
          <p:cxnSp>
            <p:nvCxnSpPr>
              <p:cNvPr id="39" name="Straight Arrow Connector 38">
                <a:extLst>
                  <a:ext uri="{FF2B5EF4-FFF2-40B4-BE49-F238E27FC236}">
                    <a16:creationId xmlns:a16="http://schemas.microsoft.com/office/drawing/2014/main" id="{8D484F03-95F4-4770-9A7B-6288FE5519F0}"/>
                  </a:ext>
                </a:extLst>
              </p:cNvPr>
              <p:cNvCxnSpPr>
                <a:cxnSpLocks/>
              </p:cNvCxnSpPr>
              <p:nvPr/>
            </p:nvCxnSpPr>
            <p:spPr bwMode="auto">
              <a:xfrm flipV="1">
                <a:off x="6629400" y="3276600"/>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spTree>
    <p:extLst>
      <p:ext uri="{BB962C8B-B14F-4D97-AF65-F5344CB8AC3E}">
        <p14:creationId xmlns:p14="http://schemas.microsoft.com/office/powerpoint/2010/main" val="1873613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p:txBody>
          <a:bodyPr/>
          <a:lstStyle/>
          <a:p>
            <a:r>
              <a:rPr lang="en-US" dirty="0"/>
              <a:t>Same graph structure </a:t>
            </a:r>
            <a:br>
              <a:rPr lang="en-US" dirty="0"/>
            </a:br>
            <a:r>
              <a:rPr lang="en-US" dirty="0"/>
              <a:t>Four distinct representations</a:t>
            </a:r>
          </a:p>
        </p:txBody>
      </p:sp>
      <p:sp>
        <p:nvSpPr>
          <p:cNvPr id="3" name="Content Placeholder 2">
            <a:extLst>
              <a:ext uri="{FF2B5EF4-FFF2-40B4-BE49-F238E27FC236}">
                <a16:creationId xmlns:a16="http://schemas.microsoft.com/office/drawing/2014/main" id="{19C5B5C6-F327-4944-8022-0063C9FB8B2D}"/>
              </a:ext>
            </a:extLst>
          </p:cNvPr>
          <p:cNvSpPr>
            <a:spLocks noGrp="1"/>
          </p:cNvSpPr>
          <p:nvPr>
            <p:ph idx="1"/>
          </p:nvPr>
        </p:nvSpPr>
        <p:spPr>
          <a:xfrm>
            <a:off x="228600" y="5334000"/>
            <a:ext cx="8686800" cy="1295400"/>
          </a:xfrm>
        </p:spPr>
        <p:txBody>
          <a:bodyPr/>
          <a:lstStyle/>
          <a:p>
            <a:pPr>
              <a:buFont typeface="Arial" panose="020B0604020202020204" pitchFamily="34" charset="0"/>
              <a:buChar char="•"/>
            </a:pPr>
            <a:r>
              <a:rPr lang="en-US" dirty="0">
                <a:solidFill>
                  <a:srgbClr val="FFFF00"/>
                </a:solidFill>
              </a:rPr>
              <a:t>Generic</a:t>
            </a:r>
            <a:r>
              <a:rPr lang="en-US" dirty="0"/>
              <a:t> versus </a:t>
            </a:r>
            <a:r>
              <a:rPr lang="en-US" dirty="0">
                <a:solidFill>
                  <a:srgbClr val="1FE115"/>
                </a:solidFill>
              </a:rPr>
              <a:t>specific</a:t>
            </a:r>
            <a:r>
              <a:rPr lang="en-US" dirty="0"/>
              <a:t> terms.</a:t>
            </a:r>
          </a:p>
          <a:p>
            <a:pPr>
              <a:buFont typeface="Arial" panose="020B0604020202020204" pitchFamily="34" charset="0"/>
              <a:buChar char="•"/>
            </a:pPr>
            <a:r>
              <a:rPr lang="en-US" dirty="0"/>
              <a:t>Implicit relationships between what nodes and vertices represent and between vertices.</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40</a:t>
            </a:fld>
            <a:endParaRPr lang="en-US"/>
          </a:p>
        </p:txBody>
      </p:sp>
      <p:grpSp>
        <p:nvGrpSpPr>
          <p:cNvPr id="30" name="Group 29" descr="Same labeled graph but with color coding of the nodes: yellow for generic terms, green for proper names">
            <a:extLst>
              <a:ext uri="{FF2B5EF4-FFF2-40B4-BE49-F238E27FC236}">
                <a16:creationId xmlns:a16="http://schemas.microsoft.com/office/drawing/2014/main" id="{1D9DCAC9-120A-4B40-A14A-DD06E8F00091}"/>
              </a:ext>
            </a:extLst>
          </p:cNvPr>
          <p:cNvGrpSpPr/>
          <p:nvPr/>
        </p:nvGrpSpPr>
        <p:grpSpPr>
          <a:xfrm>
            <a:off x="228600" y="2438400"/>
            <a:ext cx="8348472" cy="2441448"/>
            <a:chOff x="228600" y="2438400"/>
            <a:chExt cx="8348472" cy="2441448"/>
          </a:xfrm>
        </p:grpSpPr>
        <p:grpSp>
          <p:nvGrpSpPr>
            <p:cNvPr id="26" name="Group 25">
              <a:extLst>
                <a:ext uri="{FF2B5EF4-FFF2-40B4-BE49-F238E27FC236}">
                  <a16:creationId xmlns:a16="http://schemas.microsoft.com/office/drawing/2014/main" id="{E9CC1D06-E666-47C7-8138-5E5614D44D1B}"/>
                </a:ext>
              </a:extLst>
            </p:cNvPr>
            <p:cNvGrpSpPr/>
            <p:nvPr/>
          </p:nvGrpSpPr>
          <p:grpSpPr>
            <a:xfrm>
              <a:off x="228600" y="2441448"/>
              <a:ext cx="1690877" cy="2438400"/>
              <a:chOff x="328423" y="2819400"/>
              <a:chExt cx="1690877" cy="2438400"/>
            </a:xfrm>
          </p:grpSpPr>
          <p:sp>
            <p:nvSpPr>
              <p:cNvPr id="5" name="Rectangle 4">
                <a:extLst>
                  <a:ext uri="{FF2B5EF4-FFF2-40B4-BE49-F238E27FC236}">
                    <a16:creationId xmlns:a16="http://schemas.microsoft.com/office/drawing/2014/main" id="{ECDE74AF-666A-4535-852D-44A489DCF4BA}"/>
                  </a:ext>
                </a:extLst>
              </p:cNvPr>
              <p:cNvSpPr/>
              <p:nvPr/>
            </p:nvSpPr>
            <p:spPr bwMode="auto">
              <a:xfrm>
                <a:off x="1104900" y="4800600"/>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6" name="Rectangle 5">
                <a:extLst>
                  <a:ext uri="{FF2B5EF4-FFF2-40B4-BE49-F238E27FC236}">
                    <a16:creationId xmlns:a16="http://schemas.microsoft.com/office/drawing/2014/main" id="{FA85F3F9-0A1D-48CA-99D8-EA9D19CAD125}"/>
                  </a:ext>
                </a:extLst>
              </p:cNvPr>
              <p:cNvSpPr/>
              <p:nvPr/>
            </p:nvSpPr>
            <p:spPr bwMode="auto">
              <a:xfrm>
                <a:off x="1104900" y="2819400"/>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cxnSp>
            <p:nvCxnSpPr>
              <p:cNvPr id="8" name="Straight Arrow Connector 7">
                <a:extLst>
                  <a:ext uri="{FF2B5EF4-FFF2-40B4-BE49-F238E27FC236}">
                    <a16:creationId xmlns:a16="http://schemas.microsoft.com/office/drawing/2014/main" id="{E2ED363B-790E-418E-8ADD-90185520E7B7}"/>
                  </a:ext>
                </a:extLst>
              </p:cNvPr>
              <p:cNvCxnSpPr/>
              <p:nvPr/>
            </p:nvCxnSpPr>
            <p:spPr bwMode="auto">
              <a:xfrm flipV="1">
                <a:off x="1562100" y="3276600"/>
                <a:ext cx="0" cy="1524000"/>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9" name="Rectangle 8">
                <a:extLst>
                  <a:ext uri="{FF2B5EF4-FFF2-40B4-BE49-F238E27FC236}">
                    <a16:creationId xmlns:a16="http://schemas.microsoft.com/office/drawing/2014/main" id="{2F6B52B7-946C-431B-AD5A-3BD0B28FAB9D}"/>
                  </a:ext>
                </a:extLst>
              </p:cNvPr>
              <p:cNvSpPr/>
              <p:nvPr/>
            </p:nvSpPr>
            <p:spPr bwMode="auto">
              <a:xfrm>
                <a:off x="328423"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grpSp>
        <p:grpSp>
          <p:nvGrpSpPr>
            <p:cNvPr id="27" name="Group 26">
              <a:extLst>
                <a:ext uri="{FF2B5EF4-FFF2-40B4-BE49-F238E27FC236}">
                  <a16:creationId xmlns:a16="http://schemas.microsoft.com/office/drawing/2014/main" id="{85697BBE-DE0D-4D9F-B4B7-593610481A41}"/>
                </a:ext>
              </a:extLst>
            </p:cNvPr>
            <p:cNvGrpSpPr/>
            <p:nvPr/>
          </p:nvGrpSpPr>
          <p:grpSpPr>
            <a:xfrm>
              <a:off x="2395219" y="2438400"/>
              <a:ext cx="1717548" cy="2429256"/>
              <a:chOff x="2069592" y="2816352"/>
              <a:chExt cx="1717548" cy="2429256"/>
            </a:xfrm>
          </p:grpSpPr>
          <p:sp>
            <p:nvSpPr>
              <p:cNvPr id="10" name="Rectangle 9">
                <a:extLst>
                  <a:ext uri="{FF2B5EF4-FFF2-40B4-BE49-F238E27FC236}">
                    <a16:creationId xmlns:a16="http://schemas.microsoft.com/office/drawing/2014/main" id="{F560C65A-A2E8-4484-8B8B-68C6D0374B6F}"/>
                  </a:ext>
                </a:extLst>
              </p:cNvPr>
              <p:cNvSpPr/>
              <p:nvPr/>
            </p:nvSpPr>
            <p:spPr bwMode="auto">
              <a:xfrm>
                <a:off x="2819400" y="4788408"/>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11" name="Rectangle 10">
                <a:extLst>
                  <a:ext uri="{FF2B5EF4-FFF2-40B4-BE49-F238E27FC236}">
                    <a16:creationId xmlns:a16="http://schemas.microsoft.com/office/drawing/2014/main" id="{774323A1-AA38-4129-A568-E6AD3A3714BF}"/>
                  </a:ext>
                </a:extLst>
              </p:cNvPr>
              <p:cNvSpPr/>
              <p:nvPr/>
            </p:nvSpPr>
            <p:spPr bwMode="auto">
              <a:xfrm>
                <a:off x="2766060" y="2816352"/>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12" name="Rectangle 11">
                <a:extLst>
                  <a:ext uri="{FF2B5EF4-FFF2-40B4-BE49-F238E27FC236}">
                    <a16:creationId xmlns:a16="http://schemas.microsoft.com/office/drawing/2014/main" id="{D9BD6E26-7DA0-4326-A1D4-0F9C1CA4318B}"/>
                  </a:ext>
                </a:extLst>
              </p:cNvPr>
              <p:cNvSpPr/>
              <p:nvPr/>
            </p:nvSpPr>
            <p:spPr bwMode="auto">
              <a:xfrm>
                <a:off x="2069592"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15" name="Straight Arrow Connector 14">
                <a:extLst>
                  <a:ext uri="{FF2B5EF4-FFF2-40B4-BE49-F238E27FC236}">
                    <a16:creationId xmlns:a16="http://schemas.microsoft.com/office/drawing/2014/main" id="{A2C011C4-A71A-448B-BEE8-DDF6F6B577B3}"/>
                  </a:ext>
                </a:extLst>
              </p:cNvPr>
              <p:cNvCxnSpPr>
                <a:cxnSpLocks/>
              </p:cNvCxnSpPr>
              <p:nvPr/>
            </p:nvCxnSpPr>
            <p:spPr bwMode="auto">
              <a:xfrm flipV="1">
                <a:off x="3276600" y="3273552"/>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nvGrpSpPr>
            <p:cNvPr id="28" name="Group 27">
              <a:extLst>
                <a:ext uri="{FF2B5EF4-FFF2-40B4-BE49-F238E27FC236}">
                  <a16:creationId xmlns:a16="http://schemas.microsoft.com/office/drawing/2014/main" id="{635D03BC-82F0-4183-BBE8-A57FA3B78A8D}"/>
                </a:ext>
              </a:extLst>
            </p:cNvPr>
            <p:cNvGrpSpPr/>
            <p:nvPr/>
          </p:nvGrpSpPr>
          <p:grpSpPr>
            <a:xfrm>
              <a:off x="4588509" y="2441448"/>
              <a:ext cx="1775711" cy="2429256"/>
              <a:chOff x="3669792" y="2819400"/>
              <a:chExt cx="1775711" cy="2429256"/>
            </a:xfrm>
          </p:grpSpPr>
          <p:sp>
            <p:nvSpPr>
              <p:cNvPr id="18" name="Rectangle 17">
                <a:extLst>
                  <a:ext uri="{FF2B5EF4-FFF2-40B4-BE49-F238E27FC236}">
                    <a16:creationId xmlns:a16="http://schemas.microsoft.com/office/drawing/2014/main" id="{D35761D3-0D63-46F4-82F1-6BF96C3D7D84}"/>
                  </a:ext>
                </a:extLst>
              </p:cNvPr>
              <p:cNvSpPr/>
              <p:nvPr/>
            </p:nvSpPr>
            <p:spPr bwMode="auto">
              <a:xfrm>
                <a:off x="4419600" y="479145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19" name="Rectangle 18">
                <a:extLst>
                  <a:ext uri="{FF2B5EF4-FFF2-40B4-BE49-F238E27FC236}">
                    <a16:creationId xmlns:a16="http://schemas.microsoft.com/office/drawing/2014/main" id="{C23C131C-5EC1-4C5C-9C3C-E78596774A54}"/>
                  </a:ext>
                </a:extLst>
              </p:cNvPr>
              <p:cNvSpPr/>
              <p:nvPr/>
            </p:nvSpPr>
            <p:spPr bwMode="auto">
              <a:xfrm>
                <a:off x="4332733" y="2819400"/>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sp>
            <p:nvSpPr>
              <p:cNvPr id="20" name="Rectangle 19">
                <a:extLst>
                  <a:ext uri="{FF2B5EF4-FFF2-40B4-BE49-F238E27FC236}">
                    <a16:creationId xmlns:a16="http://schemas.microsoft.com/office/drawing/2014/main" id="{ADFFAA23-75C8-42F3-A582-C57E6A193079}"/>
                  </a:ext>
                </a:extLst>
              </p:cNvPr>
              <p:cNvSpPr/>
              <p:nvPr/>
            </p:nvSpPr>
            <p:spPr bwMode="auto">
              <a:xfrm>
                <a:off x="3669792"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21" name="Straight Arrow Connector 20">
                <a:extLst>
                  <a:ext uri="{FF2B5EF4-FFF2-40B4-BE49-F238E27FC236}">
                    <a16:creationId xmlns:a16="http://schemas.microsoft.com/office/drawing/2014/main" id="{F9111D73-FE81-4DFD-9F19-03AC248D2A4F}"/>
                  </a:ext>
                </a:extLst>
              </p:cNvPr>
              <p:cNvCxnSpPr>
                <a:cxnSpLocks/>
              </p:cNvCxnSpPr>
              <p:nvPr/>
            </p:nvCxnSpPr>
            <p:spPr bwMode="auto">
              <a:xfrm flipV="1">
                <a:off x="4876800" y="3276600"/>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nvGrpSpPr>
            <p:cNvPr id="29" name="Group 28">
              <a:extLst>
                <a:ext uri="{FF2B5EF4-FFF2-40B4-BE49-F238E27FC236}">
                  <a16:creationId xmlns:a16="http://schemas.microsoft.com/office/drawing/2014/main" id="{B35DF87C-AC15-4546-8D88-58326FCBDDC3}"/>
                </a:ext>
              </a:extLst>
            </p:cNvPr>
            <p:cNvGrpSpPr/>
            <p:nvPr/>
          </p:nvGrpSpPr>
          <p:grpSpPr>
            <a:xfrm>
              <a:off x="6781800" y="2441448"/>
              <a:ext cx="1795272" cy="2429256"/>
              <a:chOff x="5422392" y="2819400"/>
              <a:chExt cx="1795272" cy="2429256"/>
            </a:xfrm>
          </p:grpSpPr>
          <p:sp>
            <p:nvSpPr>
              <p:cNvPr id="22" name="Rectangle 21">
                <a:extLst>
                  <a:ext uri="{FF2B5EF4-FFF2-40B4-BE49-F238E27FC236}">
                    <a16:creationId xmlns:a16="http://schemas.microsoft.com/office/drawing/2014/main" id="{FB383E7C-3EB3-4D44-ABE7-84FB3A618FC1}"/>
                  </a:ext>
                </a:extLst>
              </p:cNvPr>
              <p:cNvSpPr/>
              <p:nvPr/>
            </p:nvSpPr>
            <p:spPr bwMode="auto">
              <a:xfrm>
                <a:off x="6172200" y="479145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23" name="Rectangle 22">
                <a:extLst>
                  <a:ext uri="{FF2B5EF4-FFF2-40B4-BE49-F238E27FC236}">
                    <a16:creationId xmlns:a16="http://schemas.microsoft.com/office/drawing/2014/main" id="{8504298D-F9EC-4D23-8B47-753600044B82}"/>
                  </a:ext>
                </a:extLst>
              </p:cNvPr>
              <p:cNvSpPr/>
              <p:nvPr/>
            </p:nvSpPr>
            <p:spPr bwMode="auto">
              <a:xfrm>
                <a:off x="6031992" y="2819400"/>
                <a:ext cx="1185672"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sp>
            <p:nvSpPr>
              <p:cNvPr id="24" name="Rectangle 23">
                <a:extLst>
                  <a:ext uri="{FF2B5EF4-FFF2-40B4-BE49-F238E27FC236}">
                    <a16:creationId xmlns:a16="http://schemas.microsoft.com/office/drawing/2014/main" id="{D3FAB19A-17FB-4C8F-9800-981F9B1A5520}"/>
                  </a:ext>
                </a:extLst>
              </p:cNvPr>
              <p:cNvSpPr/>
              <p:nvPr/>
            </p:nvSpPr>
            <p:spPr bwMode="auto">
              <a:xfrm>
                <a:off x="5422392" y="3806952"/>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son of</a:t>
                </a:r>
              </a:p>
            </p:txBody>
          </p:sp>
          <p:cxnSp>
            <p:nvCxnSpPr>
              <p:cNvPr id="25" name="Straight Arrow Connector 24">
                <a:extLst>
                  <a:ext uri="{FF2B5EF4-FFF2-40B4-BE49-F238E27FC236}">
                    <a16:creationId xmlns:a16="http://schemas.microsoft.com/office/drawing/2014/main" id="{0346DD8D-CFA9-40C7-A220-66837E8B05D6}"/>
                  </a:ext>
                </a:extLst>
              </p:cNvPr>
              <p:cNvCxnSpPr>
                <a:cxnSpLocks/>
              </p:cNvCxnSpPr>
              <p:nvPr/>
            </p:nvCxnSpPr>
            <p:spPr bwMode="auto">
              <a:xfrm flipV="1">
                <a:off x="6629400" y="3276600"/>
                <a:ext cx="0" cy="1514856"/>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grpSp>
      </p:grpSp>
    </p:spTree>
    <p:extLst>
      <p:ext uri="{BB962C8B-B14F-4D97-AF65-F5344CB8AC3E}">
        <p14:creationId xmlns:p14="http://schemas.microsoft.com/office/powerpoint/2010/main" val="3145346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0" y="762000"/>
            <a:ext cx="9144000" cy="762000"/>
          </a:xfrm>
        </p:spPr>
        <p:txBody>
          <a:bodyPr/>
          <a:lstStyle/>
          <a:p>
            <a:r>
              <a:rPr lang="en-US" sz="3400" dirty="0"/>
              <a:t>The four graphs in one semantic network (1)</a:t>
            </a:r>
            <a:br>
              <a:rPr lang="en-US" sz="3400" dirty="0"/>
            </a:br>
            <a:endParaRPr lang="en-US" sz="3400" dirty="0"/>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41</a:t>
            </a:fld>
            <a:endParaRPr lang="en-US"/>
          </a:p>
        </p:txBody>
      </p:sp>
      <p:pic>
        <p:nvPicPr>
          <p:cNvPr id="42" name="Picture 41" descr="The same four individual graphs with color coding as before now connected in one semantic network.">
            <a:extLst>
              <a:ext uri="{FF2B5EF4-FFF2-40B4-BE49-F238E27FC236}">
                <a16:creationId xmlns:a16="http://schemas.microsoft.com/office/drawing/2014/main" id="{5BA20306-79F9-46BA-AA66-248832F89095}"/>
              </a:ext>
            </a:extLst>
          </p:cNvPr>
          <p:cNvPicPr>
            <a:picLocks noChangeAspect="1"/>
          </p:cNvPicPr>
          <p:nvPr/>
        </p:nvPicPr>
        <p:blipFill>
          <a:blip r:embed="rId2"/>
          <a:stretch>
            <a:fillRect/>
          </a:stretch>
        </p:blipFill>
        <p:spPr>
          <a:xfrm>
            <a:off x="158422" y="2389496"/>
            <a:ext cx="7803556" cy="2737341"/>
          </a:xfrm>
          <a:prstGeom prst="rect">
            <a:avLst/>
          </a:prstGeom>
        </p:spPr>
      </p:pic>
    </p:spTree>
    <p:extLst>
      <p:ext uri="{BB962C8B-B14F-4D97-AF65-F5344CB8AC3E}">
        <p14:creationId xmlns:p14="http://schemas.microsoft.com/office/powerpoint/2010/main" val="3098899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0" y="762000"/>
            <a:ext cx="9144000" cy="762000"/>
          </a:xfrm>
        </p:spPr>
        <p:txBody>
          <a:bodyPr/>
          <a:lstStyle/>
          <a:p>
            <a:r>
              <a:rPr lang="en-US" sz="3400" dirty="0"/>
              <a:t>The four graphs in one semantic network (2)</a:t>
            </a:r>
            <a:endParaRPr lang="en-US" dirty="0"/>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42</a:t>
            </a:fld>
            <a:endParaRPr lang="en-US"/>
          </a:p>
        </p:txBody>
      </p:sp>
      <p:pic>
        <p:nvPicPr>
          <p:cNvPr id="45" name="Picture 44" descr="isa-links added to previous graph between&#10;(1) Mary and parent&#10;(2) mother and parent&#10;(3) Mary and mother&#10;(4) John and son">
            <a:extLst>
              <a:ext uri="{FF2B5EF4-FFF2-40B4-BE49-F238E27FC236}">
                <a16:creationId xmlns:a16="http://schemas.microsoft.com/office/drawing/2014/main" id="{59AFAD81-99CF-4E02-BED2-3D7A720B9521}"/>
              </a:ext>
            </a:extLst>
          </p:cNvPr>
          <p:cNvPicPr>
            <a:picLocks noChangeAspect="1"/>
          </p:cNvPicPr>
          <p:nvPr/>
        </p:nvPicPr>
        <p:blipFill>
          <a:blip r:embed="rId2"/>
          <a:stretch>
            <a:fillRect/>
          </a:stretch>
        </p:blipFill>
        <p:spPr>
          <a:xfrm>
            <a:off x="151264" y="1775975"/>
            <a:ext cx="7803556" cy="3346994"/>
          </a:xfrm>
          <a:prstGeom prst="rect">
            <a:avLst/>
          </a:prstGeom>
        </p:spPr>
      </p:pic>
      <p:sp>
        <p:nvSpPr>
          <p:cNvPr id="7" name="TextBox 6">
            <a:extLst>
              <a:ext uri="{FF2B5EF4-FFF2-40B4-BE49-F238E27FC236}">
                <a16:creationId xmlns:a16="http://schemas.microsoft.com/office/drawing/2014/main" id="{A90D6311-18DB-43E8-975A-7E8991E40EE9}"/>
              </a:ext>
            </a:extLst>
          </p:cNvPr>
          <p:cNvSpPr txBox="1"/>
          <p:nvPr/>
        </p:nvSpPr>
        <p:spPr>
          <a:xfrm>
            <a:off x="1741468" y="5527894"/>
            <a:ext cx="5878532" cy="461665"/>
          </a:xfrm>
          <a:prstGeom prst="rect">
            <a:avLst/>
          </a:prstGeom>
          <a:noFill/>
        </p:spPr>
        <p:txBody>
          <a:bodyPr wrap="none" rtlCol="0">
            <a:spAutoFit/>
          </a:bodyPr>
          <a:lstStyle/>
          <a:p>
            <a:r>
              <a:rPr lang="en-US" sz="2400" b="0" dirty="0">
                <a:solidFill>
                  <a:schemeClr val="bg1"/>
                </a:solidFill>
              </a:rPr>
              <a:t>Do the 4 isa-links represent the same relation?</a:t>
            </a:r>
          </a:p>
        </p:txBody>
      </p:sp>
    </p:spTree>
    <p:extLst>
      <p:ext uri="{BB962C8B-B14F-4D97-AF65-F5344CB8AC3E}">
        <p14:creationId xmlns:p14="http://schemas.microsoft.com/office/powerpoint/2010/main" val="4276882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0" y="762000"/>
            <a:ext cx="9144000" cy="762000"/>
          </a:xfrm>
        </p:spPr>
        <p:txBody>
          <a:bodyPr/>
          <a:lstStyle/>
          <a:p>
            <a:r>
              <a:rPr lang="en-US" sz="3400" dirty="0"/>
              <a:t>The four graphs in one semantic network (3)</a:t>
            </a:r>
            <a:endParaRPr lang="en-US" dirty="0"/>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43</a:t>
            </a:fld>
            <a:endParaRPr lang="en-US"/>
          </a:p>
        </p:txBody>
      </p:sp>
      <p:pic>
        <p:nvPicPr>
          <p:cNvPr id="45" name="Picture 44" descr="isa-links added to previous graph between&#10;(1) Mary and parent&#10;(2) mother and parent&#10;(3) Mary and mother&#10;(4) John and son">
            <a:extLst>
              <a:ext uri="{FF2B5EF4-FFF2-40B4-BE49-F238E27FC236}">
                <a16:creationId xmlns:a16="http://schemas.microsoft.com/office/drawing/2014/main" id="{59AFAD81-99CF-4E02-BED2-3D7A720B9521}"/>
              </a:ext>
            </a:extLst>
          </p:cNvPr>
          <p:cNvPicPr>
            <a:picLocks noChangeAspect="1"/>
          </p:cNvPicPr>
          <p:nvPr/>
        </p:nvPicPr>
        <p:blipFill>
          <a:blip r:embed="rId2"/>
          <a:stretch>
            <a:fillRect/>
          </a:stretch>
        </p:blipFill>
        <p:spPr>
          <a:xfrm>
            <a:off x="151264" y="1775975"/>
            <a:ext cx="7803556" cy="3346994"/>
          </a:xfrm>
          <a:prstGeom prst="rect">
            <a:avLst/>
          </a:prstGeom>
        </p:spPr>
      </p:pic>
      <p:sp>
        <p:nvSpPr>
          <p:cNvPr id="7" name="TextBox 6">
            <a:extLst>
              <a:ext uri="{FF2B5EF4-FFF2-40B4-BE49-F238E27FC236}">
                <a16:creationId xmlns:a16="http://schemas.microsoft.com/office/drawing/2014/main" id="{A90D6311-18DB-43E8-975A-7E8991E40EE9}"/>
              </a:ext>
            </a:extLst>
          </p:cNvPr>
          <p:cNvSpPr txBox="1"/>
          <p:nvPr/>
        </p:nvSpPr>
        <p:spPr>
          <a:xfrm>
            <a:off x="1276322" y="5527894"/>
            <a:ext cx="6808852" cy="461665"/>
          </a:xfrm>
          <a:prstGeom prst="rect">
            <a:avLst/>
          </a:prstGeom>
          <a:noFill/>
        </p:spPr>
        <p:txBody>
          <a:bodyPr wrap="none" rtlCol="0">
            <a:spAutoFit/>
          </a:bodyPr>
          <a:lstStyle/>
          <a:p>
            <a:r>
              <a:rPr lang="en-US" sz="2400" b="0" dirty="0">
                <a:solidFill>
                  <a:schemeClr val="bg1"/>
                </a:solidFill>
              </a:rPr>
              <a:t>Would the ‘is a’ hold between ‘son of’ and ‘child of’?</a:t>
            </a:r>
          </a:p>
        </p:txBody>
      </p:sp>
      <p:grpSp>
        <p:nvGrpSpPr>
          <p:cNvPr id="6" name="Group 5" descr="An link labeled as 'isa' added also between the nodes labeled 'son of' and 'child of'">
            <a:extLst>
              <a:ext uri="{FF2B5EF4-FFF2-40B4-BE49-F238E27FC236}">
                <a16:creationId xmlns:a16="http://schemas.microsoft.com/office/drawing/2014/main" id="{99C2AF91-E34A-4BB3-92C2-FEAEA58BED56}"/>
              </a:ext>
            </a:extLst>
          </p:cNvPr>
          <p:cNvGrpSpPr/>
          <p:nvPr/>
        </p:nvGrpSpPr>
        <p:grpSpPr>
          <a:xfrm>
            <a:off x="4517651" y="3352800"/>
            <a:ext cx="3447789" cy="800100"/>
            <a:chOff x="4517651" y="3352800"/>
            <a:chExt cx="3447789" cy="800100"/>
          </a:xfrm>
        </p:grpSpPr>
        <p:sp>
          <p:nvSpPr>
            <p:cNvPr id="8" name="Oval 7">
              <a:extLst>
                <a:ext uri="{FF2B5EF4-FFF2-40B4-BE49-F238E27FC236}">
                  <a16:creationId xmlns:a16="http://schemas.microsoft.com/office/drawing/2014/main" id="{82074706-F8D2-4DDF-B7E5-F60532C13F56}"/>
                </a:ext>
              </a:extLst>
            </p:cNvPr>
            <p:cNvSpPr/>
            <p:nvPr/>
          </p:nvSpPr>
          <p:spPr bwMode="auto">
            <a:xfrm>
              <a:off x="4517651" y="3352800"/>
              <a:ext cx="1371594" cy="606553"/>
            </a:xfrm>
            <a:prstGeom prst="ellipse">
              <a:avLst/>
            </a:prstGeom>
            <a:noFill/>
            <a:ln w="38100"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Oval 8">
              <a:extLst>
                <a:ext uri="{FF2B5EF4-FFF2-40B4-BE49-F238E27FC236}">
                  <a16:creationId xmlns:a16="http://schemas.microsoft.com/office/drawing/2014/main" id="{DE798C78-CD24-439D-8C3F-8DAED3B10392}"/>
                </a:ext>
              </a:extLst>
            </p:cNvPr>
            <p:cNvSpPr/>
            <p:nvPr/>
          </p:nvSpPr>
          <p:spPr bwMode="auto">
            <a:xfrm>
              <a:off x="6593846" y="3357371"/>
              <a:ext cx="1371594" cy="606553"/>
            </a:xfrm>
            <a:prstGeom prst="ellipse">
              <a:avLst/>
            </a:prstGeom>
            <a:noFill/>
            <a:ln w="38100"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10" name="Straight Arrow Connector 9">
              <a:extLst>
                <a:ext uri="{FF2B5EF4-FFF2-40B4-BE49-F238E27FC236}">
                  <a16:creationId xmlns:a16="http://schemas.microsoft.com/office/drawing/2014/main" id="{F93D376A-F9CD-4949-A333-8FE3C0BA30DE}"/>
                </a:ext>
              </a:extLst>
            </p:cNvPr>
            <p:cNvCxnSpPr>
              <a:cxnSpLocks/>
              <a:stCxn id="9" idx="2"/>
              <a:endCxn id="8" idx="6"/>
            </p:cNvCxnSpPr>
            <p:nvPr/>
          </p:nvCxnSpPr>
          <p:spPr bwMode="auto">
            <a:xfrm flipH="1" flipV="1">
              <a:off x="5889245" y="3656077"/>
              <a:ext cx="704601" cy="4571"/>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sp>
          <p:nvSpPr>
            <p:cNvPr id="11" name="Rectangle 10">
              <a:extLst>
                <a:ext uri="{FF2B5EF4-FFF2-40B4-BE49-F238E27FC236}">
                  <a16:creationId xmlns:a16="http://schemas.microsoft.com/office/drawing/2014/main" id="{45F3FEFA-BFF6-47AF-B76F-12442E4FACA6}"/>
                </a:ext>
              </a:extLst>
            </p:cNvPr>
            <p:cNvSpPr/>
            <p:nvPr/>
          </p:nvSpPr>
          <p:spPr bwMode="auto">
            <a:xfrm>
              <a:off x="5694036" y="36957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en-US" sz="2400" b="0" dirty="0">
                  <a:solidFill>
                    <a:srgbClr val="FF6600"/>
                  </a:solidFill>
                  <a:latin typeface="Times" pitchFamily="122" charset="0"/>
                </a:rPr>
                <a:t>i</a:t>
              </a:r>
              <a:r>
                <a:rPr kumimoji="0" lang="en-US" sz="2400" b="0" i="0" u="none" strike="noStrike" cap="none" normalizeH="0" baseline="0" dirty="0">
                  <a:solidFill>
                    <a:srgbClr val="FF6600"/>
                  </a:solidFill>
                  <a:effectLst/>
                  <a:latin typeface="Times" pitchFamily="122" charset="0"/>
                </a:rPr>
                <a:t>s a?</a:t>
              </a:r>
            </a:p>
          </p:txBody>
        </p:sp>
      </p:grpSp>
    </p:spTree>
    <p:extLst>
      <p:ext uri="{BB962C8B-B14F-4D97-AF65-F5344CB8AC3E}">
        <p14:creationId xmlns:p14="http://schemas.microsoft.com/office/powerpoint/2010/main" val="744824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228600" y="762000"/>
            <a:ext cx="5304155" cy="762000"/>
          </a:xfrm>
        </p:spPr>
        <p:txBody>
          <a:bodyPr/>
          <a:lstStyle/>
          <a:p>
            <a:r>
              <a:rPr lang="en-US" dirty="0"/>
              <a:t>Distinct structures </a:t>
            </a:r>
            <a:br>
              <a:rPr lang="en-US" dirty="0"/>
            </a:br>
            <a:r>
              <a:rPr lang="en-US" dirty="0"/>
              <a:t>Similar representations</a:t>
            </a:r>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44</a:t>
            </a:fld>
            <a:endParaRPr lang="en-US"/>
          </a:p>
        </p:txBody>
      </p:sp>
      <p:sp>
        <p:nvSpPr>
          <p:cNvPr id="5" name="Rectangle 4" descr="The nodes of the previous graph are here arranged as a list with no edges between them">
            <a:extLst>
              <a:ext uri="{FF2B5EF4-FFF2-40B4-BE49-F238E27FC236}">
                <a16:creationId xmlns:a16="http://schemas.microsoft.com/office/drawing/2014/main" id="{ECDE74AF-666A-4535-852D-44A489DCF4BA}"/>
              </a:ext>
            </a:extLst>
          </p:cNvPr>
          <p:cNvSpPr/>
          <p:nvPr/>
        </p:nvSpPr>
        <p:spPr bwMode="auto">
          <a:xfrm>
            <a:off x="4848546"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6" name="Rectangle 5" descr="The nodes of the previous graph are here arranged as a list with no edges between them">
            <a:extLst>
              <a:ext uri="{FF2B5EF4-FFF2-40B4-BE49-F238E27FC236}">
                <a16:creationId xmlns:a16="http://schemas.microsoft.com/office/drawing/2014/main" id="{FA85F3F9-0A1D-48CA-99D8-EA9D19CAD125}"/>
              </a:ext>
            </a:extLst>
          </p:cNvPr>
          <p:cNvSpPr/>
          <p:nvPr/>
        </p:nvSpPr>
        <p:spPr bwMode="auto">
          <a:xfrm>
            <a:off x="190347"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sp>
        <p:nvSpPr>
          <p:cNvPr id="10" name="Rectangle 9" descr="The nodes of the previous graph are here arranged as a list with no edges between them">
            <a:extLst>
              <a:ext uri="{FF2B5EF4-FFF2-40B4-BE49-F238E27FC236}">
                <a16:creationId xmlns:a16="http://schemas.microsoft.com/office/drawing/2014/main" id="{F560C65A-A2E8-4484-8B8B-68C6D0374B6F}"/>
              </a:ext>
            </a:extLst>
          </p:cNvPr>
          <p:cNvSpPr/>
          <p:nvPr/>
        </p:nvSpPr>
        <p:spPr bwMode="auto">
          <a:xfrm>
            <a:off x="6275295"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11" name="Rectangle 10" descr="The nodes of the previous graph are here arranged as a list with no edges between them">
            <a:extLst>
              <a:ext uri="{FF2B5EF4-FFF2-40B4-BE49-F238E27FC236}">
                <a16:creationId xmlns:a16="http://schemas.microsoft.com/office/drawing/2014/main" id="{774323A1-AA38-4129-A568-E6AD3A3714BF}"/>
              </a:ext>
            </a:extLst>
          </p:cNvPr>
          <p:cNvSpPr/>
          <p:nvPr/>
        </p:nvSpPr>
        <p:spPr bwMode="auto">
          <a:xfrm>
            <a:off x="1617096" y="2284476"/>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12" name="Rectangle 11" descr="The nodes of the previous graph are here arranged as a list with no edges between them">
            <a:extLst>
              <a:ext uri="{FF2B5EF4-FFF2-40B4-BE49-F238E27FC236}">
                <a16:creationId xmlns:a16="http://schemas.microsoft.com/office/drawing/2014/main" id="{D9BD6E26-7DA0-4326-A1D4-0F9C1CA4318B}"/>
              </a:ext>
            </a:extLst>
          </p:cNvPr>
          <p:cNvSpPr/>
          <p:nvPr/>
        </p:nvSpPr>
        <p:spPr bwMode="auto">
          <a:xfrm>
            <a:off x="3150525" y="2284476"/>
            <a:ext cx="1185672"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child</a:t>
            </a:r>
          </a:p>
        </p:txBody>
      </p:sp>
      <p:sp>
        <p:nvSpPr>
          <p:cNvPr id="19" name="Rectangle 18" descr="The nodes of the previous graph are here arranged as a list with no edges between them">
            <a:extLst>
              <a:ext uri="{FF2B5EF4-FFF2-40B4-BE49-F238E27FC236}">
                <a16:creationId xmlns:a16="http://schemas.microsoft.com/office/drawing/2014/main" id="{C23C131C-5EC1-4C5C-9C3C-E78596774A54}"/>
              </a:ext>
            </a:extLst>
          </p:cNvPr>
          <p:cNvSpPr/>
          <p:nvPr/>
        </p:nvSpPr>
        <p:spPr bwMode="auto">
          <a:xfrm>
            <a:off x="7702046" y="2284476"/>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sp>
        <p:nvSpPr>
          <p:cNvPr id="135" name="TextBox 134">
            <a:extLst>
              <a:ext uri="{FF2B5EF4-FFF2-40B4-BE49-F238E27FC236}">
                <a16:creationId xmlns:a16="http://schemas.microsoft.com/office/drawing/2014/main" id="{66232458-8D52-4F27-9CBD-6BF9CF8825DF}"/>
              </a:ext>
            </a:extLst>
          </p:cNvPr>
          <p:cNvSpPr txBox="1"/>
          <p:nvPr/>
        </p:nvSpPr>
        <p:spPr>
          <a:xfrm>
            <a:off x="6096000" y="603564"/>
            <a:ext cx="3048000" cy="1569660"/>
          </a:xfrm>
          <a:prstGeom prst="rect">
            <a:avLst/>
          </a:prstGeom>
          <a:noFill/>
        </p:spPr>
        <p:txBody>
          <a:bodyPr wrap="square" rtlCol="0">
            <a:spAutoFit/>
          </a:bodyPr>
          <a:lstStyle/>
          <a:p>
            <a:pPr algn="l"/>
            <a:r>
              <a:rPr lang="en-US" u="sng" dirty="0">
                <a:solidFill>
                  <a:schemeClr val="bg1"/>
                </a:solidFill>
              </a:rPr>
              <a:t>O</a:t>
            </a:r>
            <a:r>
              <a:rPr lang="en-US" b="0" dirty="0">
                <a:solidFill>
                  <a:schemeClr val="bg1"/>
                </a:solidFill>
              </a:rPr>
              <a:t>bject</a:t>
            </a:r>
          </a:p>
          <a:p>
            <a:pPr algn="l"/>
            <a:r>
              <a:rPr lang="en-US" u="sng" dirty="0">
                <a:solidFill>
                  <a:schemeClr val="bg1"/>
                </a:solidFill>
              </a:rPr>
              <a:t>A</a:t>
            </a:r>
            <a:r>
              <a:rPr lang="en-US" b="0" dirty="0">
                <a:solidFill>
                  <a:schemeClr val="bg1"/>
                </a:solidFill>
              </a:rPr>
              <a:t>ttribute - triples</a:t>
            </a:r>
          </a:p>
          <a:p>
            <a:pPr algn="l"/>
            <a:r>
              <a:rPr lang="en-US" u="sng" dirty="0">
                <a:solidFill>
                  <a:schemeClr val="bg1"/>
                </a:solidFill>
              </a:rPr>
              <a:t>V</a:t>
            </a:r>
            <a:r>
              <a:rPr lang="en-US" b="0" dirty="0">
                <a:solidFill>
                  <a:schemeClr val="bg1"/>
                </a:solidFill>
              </a:rPr>
              <a:t>alue</a:t>
            </a:r>
          </a:p>
        </p:txBody>
      </p:sp>
      <p:sp>
        <p:nvSpPr>
          <p:cNvPr id="139" name="Arrow: Right 138">
            <a:extLst>
              <a:ext uri="{FF2B5EF4-FFF2-40B4-BE49-F238E27FC236}">
                <a16:creationId xmlns:a16="http://schemas.microsoft.com/office/drawing/2014/main" id="{596E00FD-D457-4C71-8D2A-7B1A3FA35DDC}"/>
              </a:ext>
            </a:extLst>
          </p:cNvPr>
          <p:cNvSpPr/>
          <p:nvPr/>
        </p:nvSpPr>
        <p:spPr bwMode="auto">
          <a:xfrm>
            <a:off x="5251450" y="1219200"/>
            <a:ext cx="556385" cy="22707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1387654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228600" y="762000"/>
            <a:ext cx="5304155" cy="762000"/>
          </a:xfrm>
        </p:spPr>
        <p:txBody>
          <a:bodyPr/>
          <a:lstStyle/>
          <a:p>
            <a:r>
              <a:rPr lang="en-US" dirty="0"/>
              <a:t>Distinct structures </a:t>
            </a:r>
            <a:br>
              <a:rPr lang="en-US" dirty="0"/>
            </a:br>
            <a:r>
              <a:rPr lang="en-US" dirty="0"/>
              <a:t>Similar representations</a:t>
            </a:r>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45</a:t>
            </a:fld>
            <a:endParaRPr lang="en-US"/>
          </a:p>
        </p:txBody>
      </p:sp>
      <p:sp>
        <p:nvSpPr>
          <p:cNvPr id="135" name="TextBox 134">
            <a:extLst>
              <a:ext uri="{FF2B5EF4-FFF2-40B4-BE49-F238E27FC236}">
                <a16:creationId xmlns:a16="http://schemas.microsoft.com/office/drawing/2014/main" id="{66232458-8D52-4F27-9CBD-6BF9CF8825DF}"/>
              </a:ext>
            </a:extLst>
          </p:cNvPr>
          <p:cNvSpPr txBox="1"/>
          <p:nvPr/>
        </p:nvSpPr>
        <p:spPr>
          <a:xfrm>
            <a:off x="6096000" y="603564"/>
            <a:ext cx="3048000" cy="1569660"/>
          </a:xfrm>
          <a:prstGeom prst="rect">
            <a:avLst/>
          </a:prstGeom>
          <a:noFill/>
        </p:spPr>
        <p:txBody>
          <a:bodyPr wrap="square" rtlCol="0">
            <a:spAutoFit/>
          </a:bodyPr>
          <a:lstStyle/>
          <a:p>
            <a:pPr algn="l"/>
            <a:r>
              <a:rPr lang="en-US" u="sng" dirty="0">
                <a:solidFill>
                  <a:schemeClr val="bg1"/>
                </a:solidFill>
              </a:rPr>
              <a:t>O</a:t>
            </a:r>
            <a:r>
              <a:rPr lang="en-US" b="0" dirty="0">
                <a:solidFill>
                  <a:schemeClr val="bg1"/>
                </a:solidFill>
              </a:rPr>
              <a:t>bject</a:t>
            </a:r>
          </a:p>
          <a:p>
            <a:pPr algn="l"/>
            <a:r>
              <a:rPr lang="en-US" u="sng" dirty="0">
                <a:solidFill>
                  <a:schemeClr val="bg1"/>
                </a:solidFill>
              </a:rPr>
              <a:t>A</a:t>
            </a:r>
            <a:r>
              <a:rPr lang="en-US" b="0" dirty="0">
                <a:solidFill>
                  <a:schemeClr val="bg1"/>
                </a:solidFill>
              </a:rPr>
              <a:t>ttribute - triples</a:t>
            </a:r>
          </a:p>
          <a:p>
            <a:pPr algn="l"/>
            <a:r>
              <a:rPr lang="en-US" u="sng" dirty="0">
                <a:solidFill>
                  <a:schemeClr val="bg1"/>
                </a:solidFill>
              </a:rPr>
              <a:t>V</a:t>
            </a:r>
            <a:r>
              <a:rPr lang="en-US" b="0" dirty="0">
                <a:solidFill>
                  <a:schemeClr val="bg1"/>
                </a:solidFill>
              </a:rPr>
              <a:t>alue</a:t>
            </a:r>
          </a:p>
        </p:txBody>
      </p:sp>
      <p:grpSp>
        <p:nvGrpSpPr>
          <p:cNvPr id="149" name="Group 148" descr="The binary relation 'child of' between John and Mary is now represented as an object-attribute-value triple with Object = John, Attribute = child and Value = Mary">
            <a:extLst>
              <a:ext uri="{FF2B5EF4-FFF2-40B4-BE49-F238E27FC236}">
                <a16:creationId xmlns:a16="http://schemas.microsoft.com/office/drawing/2014/main" id="{81C69FDA-9945-4FAF-A038-4DB62CD83ED1}"/>
              </a:ext>
            </a:extLst>
          </p:cNvPr>
          <p:cNvGrpSpPr/>
          <p:nvPr/>
        </p:nvGrpSpPr>
        <p:grpSpPr>
          <a:xfrm>
            <a:off x="381000" y="2741676"/>
            <a:ext cx="4924746" cy="4040124"/>
            <a:chOff x="381000" y="2741676"/>
            <a:chExt cx="4924746" cy="4040124"/>
          </a:xfrm>
        </p:grpSpPr>
        <p:cxnSp>
          <p:nvCxnSpPr>
            <p:cNvPr id="31" name="Straight Arrow Connector 30">
              <a:extLst>
                <a:ext uri="{FF2B5EF4-FFF2-40B4-BE49-F238E27FC236}">
                  <a16:creationId xmlns:a16="http://schemas.microsoft.com/office/drawing/2014/main" id="{05FC6A8F-C56A-443C-88D9-DA0A2C9554A3}"/>
                </a:ext>
              </a:extLst>
            </p:cNvPr>
            <p:cNvCxnSpPr>
              <a:cxnSpLocks/>
              <a:stCxn id="64" idx="0"/>
            </p:cNvCxnSpPr>
            <p:nvPr/>
          </p:nvCxnSpPr>
          <p:spPr bwMode="auto">
            <a:xfrm flipV="1">
              <a:off x="1276031" y="2741676"/>
              <a:ext cx="4029715"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cxnSp>
          <p:nvCxnSpPr>
            <p:cNvPr id="32" name="Straight Arrow Connector 31">
              <a:extLst>
                <a:ext uri="{FF2B5EF4-FFF2-40B4-BE49-F238E27FC236}">
                  <a16:creationId xmlns:a16="http://schemas.microsoft.com/office/drawing/2014/main" id="{984A0C04-0E4E-4D33-94F8-06E91B9EF01A}"/>
                </a:ext>
              </a:extLst>
            </p:cNvPr>
            <p:cNvCxnSpPr>
              <a:cxnSpLocks/>
              <a:stCxn id="64" idx="0"/>
            </p:cNvCxnSpPr>
            <p:nvPr/>
          </p:nvCxnSpPr>
          <p:spPr bwMode="auto">
            <a:xfrm flipV="1">
              <a:off x="1276031" y="2741676"/>
              <a:ext cx="2467330"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grpSp>
          <p:nvGrpSpPr>
            <p:cNvPr id="75" name="Group 74">
              <a:extLst>
                <a:ext uri="{FF2B5EF4-FFF2-40B4-BE49-F238E27FC236}">
                  <a16:creationId xmlns:a16="http://schemas.microsoft.com/office/drawing/2014/main" id="{95AB6562-E74B-42D8-94F0-87725FCB659A}"/>
                </a:ext>
              </a:extLst>
            </p:cNvPr>
            <p:cNvGrpSpPr/>
            <p:nvPr/>
          </p:nvGrpSpPr>
          <p:grpSpPr>
            <a:xfrm>
              <a:off x="381000" y="4800600"/>
              <a:ext cx="1790062" cy="1981200"/>
              <a:chOff x="381000" y="4800600"/>
              <a:chExt cx="1790062" cy="1981200"/>
            </a:xfrm>
          </p:grpSpPr>
          <p:sp>
            <p:nvSpPr>
              <p:cNvPr id="53" name="Rectangle 52">
                <a:extLst>
                  <a:ext uri="{FF2B5EF4-FFF2-40B4-BE49-F238E27FC236}">
                    <a16:creationId xmlns:a16="http://schemas.microsoft.com/office/drawing/2014/main" id="{005F6375-AEC6-477A-9B88-866E1647E14B}"/>
                  </a:ext>
                </a:extLst>
              </p:cNvPr>
              <p:cNvSpPr/>
              <p:nvPr/>
            </p:nvSpPr>
            <p:spPr bwMode="auto">
              <a:xfrm>
                <a:off x="1143000" y="6175248"/>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54" name="Rectangle 53">
                <a:extLst>
                  <a:ext uri="{FF2B5EF4-FFF2-40B4-BE49-F238E27FC236}">
                    <a16:creationId xmlns:a16="http://schemas.microsoft.com/office/drawing/2014/main" id="{499D542E-F414-4BF8-816F-CEA07885D51F}"/>
                  </a:ext>
                </a:extLst>
              </p:cNvPr>
              <p:cNvSpPr/>
              <p:nvPr/>
            </p:nvSpPr>
            <p:spPr bwMode="auto">
              <a:xfrm>
                <a:off x="1143000" y="4953000"/>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cxnSp>
            <p:nvCxnSpPr>
              <p:cNvPr id="55" name="Straight Arrow Connector 54">
                <a:extLst>
                  <a:ext uri="{FF2B5EF4-FFF2-40B4-BE49-F238E27FC236}">
                    <a16:creationId xmlns:a16="http://schemas.microsoft.com/office/drawing/2014/main" id="{48A077B8-3276-49FC-A4AD-DDBBC06F9094}"/>
                  </a:ext>
                </a:extLst>
              </p:cNvPr>
              <p:cNvCxnSpPr>
                <a:cxnSpLocks/>
                <a:endCxn id="54" idx="2"/>
              </p:cNvCxnSpPr>
              <p:nvPr/>
            </p:nvCxnSpPr>
            <p:spPr bwMode="auto">
              <a:xfrm flipV="1">
                <a:off x="1600200" y="5410200"/>
                <a:ext cx="0" cy="765048"/>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56" name="Rectangle 55">
                <a:extLst>
                  <a:ext uri="{FF2B5EF4-FFF2-40B4-BE49-F238E27FC236}">
                    <a16:creationId xmlns:a16="http://schemas.microsoft.com/office/drawing/2014/main" id="{2A076A91-D64B-4D77-BFB8-6DE1FDFE66E9}"/>
                  </a:ext>
                </a:extLst>
              </p:cNvPr>
              <p:cNvSpPr/>
              <p:nvPr/>
            </p:nvSpPr>
            <p:spPr bwMode="auto">
              <a:xfrm>
                <a:off x="414528"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sp>
            <p:nvSpPr>
              <p:cNvPr id="64" name="Rectangle 63">
                <a:extLst>
                  <a:ext uri="{FF2B5EF4-FFF2-40B4-BE49-F238E27FC236}">
                    <a16:creationId xmlns:a16="http://schemas.microsoft.com/office/drawing/2014/main" id="{7B3AC3E3-0238-4890-9DB7-49842290CF7D}"/>
                  </a:ext>
                </a:extLst>
              </p:cNvPr>
              <p:cNvSpPr/>
              <p:nvPr/>
            </p:nvSpPr>
            <p:spPr bwMode="auto">
              <a:xfrm>
                <a:off x="381000" y="4800600"/>
                <a:ext cx="1790062" cy="1981200"/>
              </a:xfrm>
              <a:prstGeom prst="rect">
                <a:avLst/>
              </a:prstGeom>
              <a:noFill/>
              <a:ln w="952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72" name="Straight Arrow Connector 71">
              <a:extLst>
                <a:ext uri="{FF2B5EF4-FFF2-40B4-BE49-F238E27FC236}">
                  <a16:creationId xmlns:a16="http://schemas.microsoft.com/office/drawing/2014/main" id="{68D87449-4985-460F-B360-17CC11349CCE}"/>
                </a:ext>
              </a:extLst>
            </p:cNvPr>
            <p:cNvCxnSpPr>
              <a:cxnSpLocks/>
              <a:stCxn id="64" idx="0"/>
            </p:cNvCxnSpPr>
            <p:nvPr/>
          </p:nvCxnSpPr>
          <p:spPr bwMode="auto">
            <a:xfrm flipH="1" flipV="1">
              <a:off x="647547" y="2741676"/>
              <a:ext cx="628484"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sp>
          <p:nvSpPr>
            <p:cNvPr id="136" name="TextBox 135">
              <a:extLst>
                <a:ext uri="{FF2B5EF4-FFF2-40B4-BE49-F238E27FC236}">
                  <a16:creationId xmlns:a16="http://schemas.microsoft.com/office/drawing/2014/main" id="{FCC87E00-995C-4A20-B0D8-A577B6482E8F}"/>
                </a:ext>
              </a:extLst>
            </p:cNvPr>
            <p:cNvSpPr txBox="1"/>
            <p:nvPr/>
          </p:nvSpPr>
          <p:spPr>
            <a:xfrm>
              <a:off x="3710083" y="3439888"/>
              <a:ext cx="503664" cy="584775"/>
            </a:xfrm>
            <a:prstGeom prst="rect">
              <a:avLst/>
            </a:prstGeom>
            <a:noFill/>
          </p:spPr>
          <p:txBody>
            <a:bodyPr wrap="none" rtlCol="0">
              <a:spAutoFit/>
            </a:bodyPr>
            <a:lstStyle/>
            <a:p>
              <a:r>
                <a:rPr lang="en-US" dirty="0">
                  <a:solidFill>
                    <a:srgbClr val="FF6600"/>
                  </a:solidFill>
                </a:rPr>
                <a:t>O</a:t>
              </a:r>
            </a:p>
          </p:txBody>
        </p:sp>
        <p:sp>
          <p:nvSpPr>
            <p:cNvPr id="137" name="TextBox 136">
              <a:extLst>
                <a:ext uri="{FF2B5EF4-FFF2-40B4-BE49-F238E27FC236}">
                  <a16:creationId xmlns:a16="http://schemas.microsoft.com/office/drawing/2014/main" id="{6E3AF4C6-E5F1-42CA-BA0D-6DCC0296A29D}"/>
                </a:ext>
              </a:extLst>
            </p:cNvPr>
            <p:cNvSpPr txBox="1"/>
            <p:nvPr/>
          </p:nvSpPr>
          <p:spPr>
            <a:xfrm>
              <a:off x="1875266" y="3441853"/>
              <a:ext cx="481222" cy="584775"/>
            </a:xfrm>
            <a:prstGeom prst="rect">
              <a:avLst/>
            </a:prstGeom>
            <a:noFill/>
          </p:spPr>
          <p:txBody>
            <a:bodyPr wrap="none" rtlCol="0">
              <a:spAutoFit/>
            </a:bodyPr>
            <a:lstStyle/>
            <a:p>
              <a:r>
                <a:rPr lang="en-US" dirty="0">
                  <a:solidFill>
                    <a:srgbClr val="FF6600"/>
                  </a:solidFill>
                </a:rPr>
                <a:t>A</a:t>
              </a:r>
            </a:p>
          </p:txBody>
        </p:sp>
        <p:sp>
          <p:nvSpPr>
            <p:cNvPr id="138" name="TextBox 137">
              <a:extLst>
                <a:ext uri="{FF2B5EF4-FFF2-40B4-BE49-F238E27FC236}">
                  <a16:creationId xmlns:a16="http://schemas.microsoft.com/office/drawing/2014/main" id="{48A448D0-58B0-4C16-ADBB-02D5F3362028}"/>
                </a:ext>
              </a:extLst>
            </p:cNvPr>
            <p:cNvSpPr txBox="1"/>
            <p:nvPr/>
          </p:nvSpPr>
          <p:spPr>
            <a:xfrm>
              <a:off x="409624" y="3427476"/>
              <a:ext cx="481222" cy="584775"/>
            </a:xfrm>
            <a:prstGeom prst="rect">
              <a:avLst/>
            </a:prstGeom>
            <a:noFill/>
          </p:spPr>
          <p:txBody>
            <a:bodyPr wrap="none" rtlCol="0">
              <a:spAutoFit/>
            </a:bodyPr>
            <a:lstStyle/>
            <a:p>
              <a:r>
                <a:rPr lang="en-US" dirty="0">
                  <a:solidFill>
                    <a:srgbClr val="FF6600"/>
                  </a:solidFill>
                </a:rPr>
                <a:t>V</a:t>
              </a:r>
            </a:p>
          </p:txBody>
        </p:sp>
      </p:grpSp>
      <p:sp>
        <p:nvSpPr>
          <p:cNvPr id="139" name="Arrow: Right 138">
            <a:extLst>
              <a:ext uri="{FF2B5EF4-FFF2-40B4-BE49-F238E27FC236}">
                <a16:creationId xmlns:a16="http://schemas.microsoft.com/office/drawing/2014/main" id="{596E00FD-D457-4C71-8D2A-7B1A3FA35DDC}"/>
              </a:ext>
            </a:extLst>
          </p:cNvPr>
          <p:cNvSpPr/>
          <p:nvPr/>
        </p:nvSpPr>
        <p:spPr bwMode="auto">
          <a:xfrm>
            <a:off x="5251450" y="1219200"/>
            <a:ext cx="556385" cy="22707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68" name="Rectangle 67" descr="The nodes of the previous graph are here arranged as a list with no edges between them">
            <a:extLst>
              <a:ext uri="{FF2B5EF4-FFF2-40B4-BE49-F238E27FC236}">
                <a16:creationId xmlns:a16="http://schemas.microsoft.com/office/drawing/2014/main" id="{730ED74A-EB52-4AE0-921E-0F670D53D7F7}"/>
              </a:ext>
            </a:extLst>
          </p:cNvPr>
          <p:cNvSpPr/>
          <p:nvPr/>
        </p:nvSpPr>
        <p:spPr bwMode="auto">
          <a:xfrm>
            <a:off x="4848546"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69" name="Rectangle 68" descr="The nodes of the previous graph are here arranged as a list with no edges between them">
            <a:extLst>
              <a:ext uri="{FF2B5EF4-FFF2-40B4-BE49-F238E27FC236}">
                <a16:creationId xmlns:a16="http://schemas.microsoft.com/office/drawing/2014/main" id="{018A1071-4FDF-4893-BCFB-34C073F1488D}"/>
              </a:ext>
            </a:extLst>
          </p:cNvPr>
          <p:cNvSpPr/>
          <p:nvPr/>
        </p:nvSpPr>
        <p:spPr bwMode="auto">
          <a:xfrm>
            <a:off x="190347"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sp>
        <p:nvSpPr>
          <p:cNvPr id="70" name="Rectangle 69" descr="The nodes of the previous graph are here arranged as a list with no edges between them">
            <a:extLst>
              <a:ext uri="{FF2B5EF4-FFF2-40B4-BE49-F238E27FC236}">
                <a16:creationId xmlns:a16="http://schemas.microsoft.com/office/drawing/2014/main" id="{BBC66388-51F9-4F75-9CCC-F5AAA0887329}"/>
              </a:ext>
            </a:extLst>
          </p:cNvPr>
          <p:cNvSpPr/>
          <p:nvPr/>
        </p:nvSpPr>
        <p:spPr bwMode="auto">
          <a:xfrm>
            <a:off x="6275295"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71" name="Rectangle 70" descr="The nodes of the previous graph are here arranged as a list with no edges between them">
            <a:extLst>
              <a:ext uri="{FF2B5EF4-FFF2-40B4-BE49-F238E27FC236}">
                <a16:creationId xmlns:a16="http://schemas.microsoft.com/office/drawing/2014/main" id="{ADA2085D-A41A-40D4-9104-A45B68901084}"/>
              </a:ext>
            </a:extLst>
          </p:cNvPr>
          <p:cNvSpPr/>
          <p:nvPr/>
        </p:nvSpPr>
        <p:spPr bwMode="auto">
          <a:xfrm>
            <a:off x="1617096" y="2284476"/>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73" name="Rectangle 72" descr="The nodes of the previous graph are here arranged as a list with no edges between them">
            <a:extLst>
              <a:ext uri="{FF2B5EF4-FFF2-40B4-BE49-F238E27FC236}">
                <a16:creationId xmlns:a16="http://schemas.microsoft.com/office/drawing/2014/main" id="{63C3952D-F0D6-4033-8863-AFAE71EA8C43}"/>
              </a:ext>
            </a:extLst>
          </p:cNvPr>
          <p:cNvSpPr/>
          <p:nvPr/>
        </p:nvSpPr>
        <p:spPr bwMode="auto">
          <a:xfrm>
            <a:off x="3150525" y="2284476"/>
            <a:ext cx="1185672"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child</a:t>
            </a:r>
          </a:p>
        </p:txBody>
      </p:sp>
      <p:sp>
        <p:nvSpPr>
          <p:cNvPr id="74" name="Rectangle 73" descr="The nodes of the previous graph are here arranged as a list with no edges between them">
            <a:extLst>
              <a:ext uri="{FF2B5EF4-FFF2-40B4-BE49-F238E27FC236}">
                <a16:creationId xmlns:a16="http://schemas.microsoft.com/office/drawing/2014/main" id="{96133992-29B1-4463-9093-5F14B943AB66}"/>
              </a:ext>
            </a:extLst>
          </p:cNvPr>
          <p:cNvSpPr/>
          <p:nvPr/>
        </p:nvSpPr>
        <p:spPr bwMode="auto">
          <a:xfrm>
            <a:off x="7702046" y="2284476"/>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spTree>
    <p:extLst>
      <p:ext uri="{BB962C8B-B14F-4D97-AF65-F5344CB8AC3E}">
        <p14:creationId xmlns:p14="http://schemas.microsoft.com/office/powerpoint/2010/main" val="492694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228600" y="762000"/>
            <a:ext cx="5304155" cy="762000"/>
          </a:xfrm>
        </p:spPr>
        <p:txBody>
          <a:bodyPr/>
          <a:lstStyle/>
          <a:p>
            <a:r>
              <a:rPr lang="en-US" dirty="0"/>
              <a:t>Distinct structures </a:t>
            </a:r>
            <a:br>
              <a:rPr lang="en-US" dirty="0"/>
            </a:br>
            <a:r>
              <a:rPr lang="en-US" dirty="0"/>
              <a:t>Similar representations</a:t>
            </a:r>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46</a:t>
            </a:fld>
            <a:endParaRPr lang="en-US"/>
          </a:p>
        </p:txBody>
      </p:sp>
      <p:sp>
        <p:nvSpPr>
          <p:cNvPr id="135" name="TextBox 134">
            <a:extLst>
              <a:ext uri="{FF2B5EF4-FFF2-40B4-BE49-F238E27FC236}">
                <a16:creationId xmlns:a16="http://schemas.microsoft.com/office/drawing/2014/main" id="{66232458-8D52-4F27-9CBD-6BF9CF8825DF}"/>
              </a:ext>
            </a:extLst>
          </p:cNvPr>
          <p:cNvSpPr txBox="1"/>
          <p:nvPr/>
        </p:nvSpPr>
        <p:spPr>
          <a:xfrm>
            <a:off x="6096000" y="603564"/>
            <a:ext cx="3048000" cy="1569660"/>
          </a:xfrm>
          <a:prstGeom prst="rect">
            <a:avLst/>
          </a:prstGeom>
          <a:noFill/>
        </p:spPr>
        <p:txBody>
          <a:bodyPr wrap="square" rtlCol="0">
            <a:spAutoFit/>
          </a:bodyPr>
          <a:lstStyle/>
          <a:p>
            <a:pPr algn="l"/>
            <a:r>
              <a:rPr lang="en-US" u="sng" dirty="0">
                <a:solidFill>
                  <a:schemeClr val="bg1"/>
                </a:solidFill>
              </a:rPr>
              <a:t>O</a:t>
            </a:r>
            <a:r>
              <a:rPr lang="en-US" b="0" dirty="0">
                <a:solidFill>
                  <a:schemeClr val="bg1"/>
                </a:solidFill>
              </a:rPr>
              <a:t>bject</a:t>
            </a:r>
          </a:p>
          <a:p>
            <a:pPr algn="l"/>
            <a:r>
              <a:rPr lang="en-US" u="sng" dirty="0">
                <a:solidFill>
                  <a:schemeClr val="bg1"/>
                </a:solidFill>
              </a:rPr>
              <a:t>A</a:t>
            </a:r>
            <a:r>
              <a:rPr lang="en-US" b="0" dirty="0">
                <a:solidFill>
                  <a:schemeClr val="bg1"/>
                </a:solidFill>
              </a:rPr>
              <a:t>ttribute - triples</a:t>
            </a:r>
          </a:p>
          <a:p>
            <a:pPr algn="l"/>
            <a:r>
              <a:rPr lang="en-US" u="sng" dirty="0">
                <a:solidFill>
                  <a:schemeClr val="bg1"/>
                </a:solidFill>
              </a:rPr>
              <a:t>V</a:t>
            </a:r>
            <a:r>
              <a:rPr lang="en-US" b="0" dirty="0">
                <a:solidFill>
                  <a:schemeClr val="bg1"/>
                </a:solidFill>
              </a:rPr>
              <a:t>alue</a:t>
            </a:r>
          </a:p>
        </p:txBody>
      </p:sp>
      <p:sp>
        <p:nvSpPr>
          <p:cNvPr id="139" name="Arrow: Right 138">
            <a:extLst>
              <a:ext uri="{FF2B5EF4-FFF2-40B4-BE49-F238E27FC236}">
                <a16:creationId xmlns:a16="http://schemas.microsoft.com/office/drawing/2014/main" id="{596E00FD-D457-4C71-8D2A-7B1A3FA35DDC}"/>
              </a:ext>
            </a:extLst>
          </p:cNvPr>
          <p:cNvSpPr/>
          <p:nvPr/>
        </p:nvSpPr>
        <p:spPr bwMode="auto">
          <a:xfrm>
            <a:off x="5251450" y="1219200"/>
            <a:ext cx="556385" cy="22707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150" name="Group 149" descr="In similar way is the object-attribute-value son-child-parent added to the image">
            <a:extLst>
              <a:ext uri="{FF2B5EF4-FFF2-40B4-BE49-F238E27FC236}">
                <a16:creationId xmlns:a16="http://schemas.microsoft.com/office/drawing/2014/main" id="{AD660105-2E0E-4BC1-B807-93B0E243FD36}"/>
              </a:ext>
            </a:extLst>
          </p:cNvPr>
          <p:cNvGrpSpPr/>
          <p:nvPr/>
        </p:nvGrpSpPr>
        <p:grpSpPr>
          <a:xfrm>
            <a:off x="2127636" y="2741676"/>
            <a:ext cx="4604859" cy="4040124"/>
            <a:chOff x="2127636" y="2741676"/>
            <a:chExt cx="4604859" cy="4040124"/>
          </a:xfrm>
        </p:grpSpPr>
        <p:grpSp>
          <p:nvGrpSpPr>
            <p:cNvPr id="76" name="Group 75">
              <a:extLst>
                <a:ext uri="{FF2B5EF4-FFF2-40B4-BE49-F238E27FC236}">
                  <a16:creationId xmlns:a16="http://schemas.microsoft.com/office/drawing/2014/main" id="{9AC3B3AC-98D7-4F1F-B928-E68BEDB88045}"/>
                </a:ext>
              </a:extLst>
            </p:cNvPr>
            <p:cNvGrpSpPr/>
            <p:nvPr/>
          </p:nvGrpSpPr>
          <p:grpSpPr>
            <a:xfrm>
              <a:off x="2395219" y="4800600"/>
              <a:ext cx="1833243" cy="1981200"/>
              <a:chOff x="2395219" y="4800600"/>
              <a:chExt cx="1833243" cy="1981200"/>
            </a:xfrm>
          </p:grpSpPr>
          <p:sp>
            <p:nvSpPr>
              <p:cNvPr id="49" name="Rectangle 48">
                <a:extLst>
                  <a:ext uri="{FF2B5EF4-FFF2-40B4-BE49-F238E27FC236}">
                    <a16:creationId xmlns:a16="http://schemas.microsoft.com/office/drawing/2014/main" id="{F1F6A490-5237-4A0D-B735-D78C95FD6619}"/>
                  </a:ext>
                </a:extLst>
              </p:cNvPr>
              <p:cNvSpPr/>
              <p:nvPr/>
            </p:nvSpPr>
            <p:spPr bwMode="auto">
              <a:xfrm>
                <a:off x="3145027" y="616305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50" name="Rectangle 49">
                <a:extLst>
                  <a:ext uri="{FF2B5EF4-FFF2-40B4-BE49-F238E27FC236}">
                    <a16:creationId xmlns:a16="http://schemas.microsoft.com/office/drawing/2014/main" id="{2133F348-26E9-47BD-B1DA-829D8EC49A1B}"/>
                  </a:ext>
                </a:extLst>
              </p:cNvPr>
              <p:cNvSpPr/>
              <p:nvPr/>
            </p:nvSpPr>
            <p:spPr bwMode="auto">
              <a:xfrm>
                <a:off x="3091687" y="4949952"/>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51" name="Rectangle 50">
                <a:extLst>
                  <a:ext uri="{FF2B5EF4-FFF2-40B4-BE49-F238E27FC236}">
                    <a16:creationId xmlns:a16="http://schemas.microsoft.com/office/drawing/2014/main" id="{BD4FF3D9-F691-494F-B2A4-5F6ED7E1660E}"/>
                  </a:ext>
                </a:extLst>
              </p:cNvPr>
              <p:cNvSpPr/>
              <p:nvPr/>
            </p:nvSpPr>
            <p:spPr bwMode="auto">
              <a:xfrm>
                <a:off x="2395219"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52" name="Straight Arrow Connector 51">
                <a:extLst>
                  <a:ext uri="{FF2B5EF4-FFF2-40B4-BE49-F238E27FC236}">
                    <a16:creationId xmlns:a16="http://schemas.microsoft.com/office/drawing/2014/main" id="{3770CD4F-BEF9-41EC-AB5C-7CF1363941DC}"/>
                  </a:ext>
                </a:extLst>
              </p:cNvPr>
              <p:cNvCxnSpPr>
                <a:cxnSpLocks/>
                <a:endCxn id="50" idx="2"/>
              </p:cNvCxnSpPr>
              <p:nvPr/>
            </p:nvCxnSpPr>
            <p:spPr bwMode="auto">
              <a:xfrm flipV="1">
                <a:off x="3602227" y="5407152"/>
                <a:ext cx="0" cy="755904"/>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65" name="Rectangle 64">
                <a:extLst>
                  <a:ext uri="{FF2B5EF4-FFF2-40B4-BE49-F238E27FC236}">
                    <a16:creationId xmlns:a16="http://schemas.microsoft.com/office/drawing/2014/main" id="{74B63F27-03EE-4EC3-A76F-C925E10649D2}"/>
                  </a:ext>
                </a:extLst>
              </p:cNvPr>
              <p:cNvSpPr/>
              <p:nvPr/>
            </p:nvSpPr>
            <p:spPr bwMode="auto">
              <a:xfrm>
                <a:off x="2438400" y="4800600"/>
                <a:ext cx="1790062" cy="1981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79" name="Straight Arrow Connector 78">
              <a:extLst>
                <a:ext uri="{FF2B5EF4-FFF2-40B4-BE49-F238E27FC236}">
                  <a16:creationId xmlns:a16="http://schemas.microsoft.com/office/drawing/2014/main" id="{AAE49AE0-05C6-46BC-BF42-B386716378A5}"/>
                </a:ext>
              </a:extLst>
            </p:cNvPr>
            <p:cNvCxnSpPr>
              <a:cxnSpLocks/>
              <a:stCxn id="65" idx="0"/>
            </p:cNvCxnSpPr>
            <p:nvPr/>
          </p:nvCxnSpPr>
          <p:spPr bwMode="auto">
            <a:xfrm flipV="1">
              <a:off x="3333431" y="2741676"/>
              <a:ext cx="3399064"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cxnSp>
          <p:nvCxnSpPr>
            <p:cNvPr id="82" name="Straight Arrow Connector 81">
              <a:extLst>
                <a:ext uri="{FF2B5EF4-FFF2-40B4-BE49-F238E27FC236}">
                  <a16:creationId xmlns:a16="http://schemas.microsoft.com/office/drawing/2014/main" id="{04105F8F-C7B0-4DDD-94AB-92A000A06881}"/>
                </a:ext>
              </a:extLst>
            </p:cNvPr>
            <p:cNvCxnSpPr>
              <a:cxnSpLocks/>
              <a:stCxn id="65" idx="0"/>
            </p:cNvCxnSpPr>
            <p:nvPr/>
          </p:nvCxnSpPr>
          <p:spPr bwMode="auto">
            <a:xfrm flipH="1" flipV="1">
              <a:off x="2127636" y="2741676"/>
              <a:ext cx="1205795"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cxnSp>
          <p:nvCxnSpPr>
            <p:cNvPr id="85" name="Straight Arrow Connector 84">
              <a:extLst>
                <a:ext uri="{FF2B5EF4-FFF2-40B4-BE49-F238E27FC236}">
                  <a16:creationId xmlns:a16="http://schemas.microsoft.com/office/drawing/2014/main" id="{6B054C10-ED6E-445D-8E77-2DD1F6A8F029}"/>
                </a:ext>
              </a:extLst>
            </p:cNvPr>
            <p:cNvCxnSpPr>
              <a:cxnSpLocks/>
              <a:stCxn id="65" idx="0"/>
            </p:cNvCxnSpPr>
            <p:nvPr/>
          </p:nvCxnSpPr>
          <p:spPr bwMode="auto">
            <a:xfrm flipV="1">
              <a:off x="3333431" y="2741676"/>
              <a:ext cx="409930"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sp>
          <p:nvSpPr>
            <p:cNvPr id="140" name="TextBox 139">
              <a:extLst>
                <a:ext uri="{FF2B5EF4-FFF2-40B4-BE49-F238E27FC236}">
                  <a16:creationId xmlns:a16="http://schemas.microsoft.com/office/drawing/2014/main" id="{9998E7CD-B579-4264-8456-1C3460EFA97D}"/>
                </a:ext>
              </a:extLst>
            </p:cNvPr>
            <p:cNvSpPr txBox="1"/>
            <p:nvPr/>
          </p:nvSpPr>
          <p:spPr>
            <a:xfrm>
              <a:off x="4191000" y="4061460"/>
              <a:ext cx="503664" cy="584775"/>
            </a:xfrm>
            <a:prstGeom prst="rect">
              <a:avLst/>
            </a:prstGeom>
            <a:noFill/>
          </p:spPr>
          <p:txBody>
            <a:bodyPr wrap="none" rtlCol="0">
              <a:spAutoFit/>
            </a:bodyPr>
            <a:lstStyle/>
            <a:p>
              <a:r>
                <a:rPr lang="en-US" dirty="0">
                  <a:solidFill>
                    <a:schemeClr val="bg1"/>
                  </a:solidFill>
                </a:rPr>
                <a:t>O</a:t>
              </a:r>
            </a:p>
          </p:txBody>
        </p:sp>
        <p:sp>
          <p:nvSpPr>
            <p:cNvPr id="141" name="TextBox 140">
              <a:extLst>
                <a:ext uri="{FF2B5EF4-FFF2-40B4-BE49-F238E27FC236}">
                  <a16:creationId xmlns:a16="http://schemas.microsoft.com/office/drawing/2014/main" id="{C7DD760E-D3DD-403E-ACA9-6FD0ABB22E4F}"/>
                </a:ext>
              </a:extLst>
            </p:cNvPr>
            <p:cNvSpPr txBox="1"/>
            <p:nvPr/>
          </p:nvSpPr>
          <p:spPr>
            <a:xfrm>
              <a:off x="3352800" y="4063425"/>
              <a:ext cx="481222" cy="584775"/>
            </a:xfrm>
            <a:prstGeom prst="rect">
              <a:avLst/>
            </a:prstGeom>
            <a:noFill/>
          </p:spPr>
          <p:txBody>
            <a:bodyPr wrap="none" rtlCol="0">
              <a:spAutoFit/>
            </a:bodyPr>
            <a:lstStyle/>
            <a:p>
              <a:r>
                <a:rPr lang="en-US" dirty="0">
                  <a:solidFill>
                    <a:schemeClr val="bg1"/>
                  </a:solidFill>
                </a:rPr>
                <a:t>A</a:t>
              </a:r>
            </a:p>
          </p:txBody>
        </p:sp>
        <p:sp>
          <p:nvSpPr>
            <p:cNvPr id="142" name="TextBox 141">
              <a:extLst>
                <a:ext uri="{FF2B5EF4-FFF2-40B4-BE49-F238E27FC236}">
                  <a16:creationId xmlns:a16="http://schemas.microsoft.com/office/drawing/2014/main" id="{BFD735D1-E239-4810-B33C-C86645AC1A2F}"/>
                </a:ext>
              </a:extLst>
            </p:cNvPr>
            <p:cNvSpPr txBox="1"/>
            <p:nvPr/>
          </p:nvSpPr>
          <p:spPr>
            <a:xfrm>
              <a:off x="2514600" y="4049048"/>
              <a:ext cx="481222" cy="584775"/>
            </a:xfrm>
            <a:prstGeom prst="rect">
              <a:avLst/>
            </a:prstGeom>
            <a:noFill/>
          </p:spPr>
          <p:txBody>
            <a:bodyPr wrap="none" rtlCol="0">
              <a:spAutoFit/>
            </a:bodyPr>
            <a:lstStyle/>
            <a:p>
              <a:r>
                <a:rPr lang="en-US" dirty="0">
                  <a:solidFill>
                    <a:schemeClr val="bg1"/>
                  </a:solidFill>
                </a:rPr>
                <a:t>V</a:t>
              </a:r>
            </a:p>
          </p:txBody>
        </p:sp>
      </p:grpSp>
      <p:sp>
        <p:nvSpPr>
          <p:cNvPr id="68" name="Rectangle 67" descr="The nodes of the previous graph are here arranged as a list with no edges between them">
            <a:extLst>
              <a:ext uri="{FF2B5EF4-FFF2-40B4-BE49-F238E27FC236}">
                <a16:creationId xmlns:a16="http://schemas.microsoft.com/office/drawing/2014/main" id="{CEC0FCBE-69CF-4C83-BC38-6B7C2A935731}"/>
              </a:ext>
            </a:extLst>
          </p:cNvPr>
          <p:cNvSpPr/>
          <p:nvPr/>
        </p:nvSpPr>
        <p:spPr bwMode="auto">
          <a:xfrm>
            <a:off x="4848546"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69" name="Rectangle 68" descr="The nodes of the previous graph are here arranged as a list with no edges between them">
            <a:extLst>
              <a:ext uri="{FF2B5EF4-FFF2-40B4-BE49-F238E27FC236}">
                <a16:creationId xmlns:a16="http://schemas.microsoft.com/office/drawing/2014/main" id="{1C78B4B5-5FF8-42D6-911B-06E81BE21E37}"/>
              </a:ext>
            </a:extLst>
          </p:cNvPr>
          <p:cNvSpPr/>
          <p:nvPr/>
        </p:nvSpPr>
        <p:spPr bwMode="auto">
          <a:xfrm>
            <a:off x="190347"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sp>
        <p:nvSpPr>
          <p:cNvPr id="70" name="Rectangle 69" descr="The nodes of the previous graph are here arranged as a list with no edges between them">
            <a:extLst>
              <a:ext uri="{FF2B5EF4-FFF2-40B4-BE49-F238E27FC236}">
                <a16:creationId xmlns:a16="http://schemas.microsoft.com/office/drawing/2014/main" id="{C0F6DE77-FC20-407F-8ADA-AF9820CCC9C4}"/>
              </a:ext>
            </a:extLst>
          </p:cNvPr>
          <p:cNvSpPr/>
          <p:nvPr/>
        </p:nvSpPr>
        <p:spPr bwMode="auto">
          <a:xfrm>
            <a:off x="6275295"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71" name="Rectangle 70" descr="The nodes of the previous graph are here arranged as a list with no edges between them">
            <a:extLst>
              <a:ext uri="{FF2B5EF4-FFF2-40B4-BE49-F238E27FC236}">
                <a16:creationId xmlns:a16="http://schemas.microsoft.com/office/drawing/2014/main" id="{93B3A057-4581-4F46-8E8C-5850499BFEEF}"/>
              </a:ext>
            </a:extLst>
          </p:cNvPr>
          <p:cNvSpPr/>
          <p:nvPr/>
        </p:nvSpPr>
        <p:spPr bwMode="auto">
          <a:xfrm>
            <a:off x="1617096" y="2284476"/>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73" name="Rectangle 72" descr="The nodes of the previous graph are here arranged as a list with no edges between them">
            <a:extLst>
              <a:ext uri="{FF2B5EF4-FFF2-40B4-BE49-F238E27FC236}">
                <a16:creationId xmlns:a16="http://schemas.microsoft.com/office/drawing/2014/main" id="{5D9C4914-100E-434D-9C67-DFE5ACAE4CAD}"/>
              </a:ext>
            </a:extLst>
          </p:cNvPr>
          <p:cNvSpPr/>
          <p:nvPr/>
        </p:nvSpPr>
        <p:spPr bwMode="auto">
          <a:xfrm>
            <a:off x="3150525" y="2284476"/>
            <a:ext cx="1185672"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child</a:t>
            </a:r>
          </a:p>
        </p:txBody>
      </p:sp>
      <p:sp>
        <p:nvSpPr>
          <p:cNvPr id="74" name="Rectangle 73" descr="The nodes of the previous graph are here arranged as a list with no edges between them">
            <a:extLst>
              <a:ext uri="{FF2B5EF4-FFF2-40B4-BE49-F238E27FC236}">
                <a16:creationId xmlns:a16="http://schemas.microsoft.com/office/drawing/2014/main" id="{D3042736-49DB-4A1A-A2C8-0180AC8AEA8D}"/>
              </a:ext>
            </a:extLst>
          </p:cNvPr>
          <p:cNvSpPr/>
          <p:nvPr/>
        </p:nvSpPr>
        <p:spPr bwMode="auto">
          <a:xfrm>
            <a:off x="7702046" y="2284476"/>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grpSp>
        <p:nvGrpSpPr>
          <p:cNvPr id="80" name="Group 79" descr="The binary relation 'child of' between John and Mary is now represented as an object-attribute-value triple with Object = John, Attribute = child and Value = Mary">
            <a:extLst>
              <a:ext uri="{FF2B5EF4-FFF2-40B4-BE49-F238E27FC236}">
                <a16:creationId xmlns:a16="http://schemas.microsoft.com/office/drawing/2014/main" id="{74E03C12-DB0A-4B07-B694-F58CBF1EAF65}"/>
              </a:ext>
            </a:extLst>
          </p:cNvPr>
          <p:cNvGrpSpPr/>
          <p:nvPr/>
        </p:nvGrpSpPr>
        <p:grpSpPr>
          <a:xfrm>
            <a:off x="381000" y="2741676"/>
            <a:ext cx="4924746" cy="4040124"/>
            <a:chOff x="381000" y="2741676"/>
            <a:chExt cx="4924746" cy="4040124"/>
          </a:xfrm>
        </p:grpSpPr>
        <p:cxnSp>
          <p:nvCxnSpPr>
            <p:cNvPr id="81" name="Straight Arrow Connector 80">
              <a:extLst>
                <a:ext uri="{FF2B5EF4-FFF2-40B4-BE49-F238E27FC236}">
                  <a16:creationId xmlns:a16="http://schemas.microsoft.com/office/drawing/2014/main" id="{07D575AC-2223-4BC1-A061-039F53F0B9BA}"/>
                </a:ext>
              </a:extLst>
            </p:cNvPr>
            <p:cNvCxnSpPr>
              <a:cxnSpLocks/>
              <a:stCxn id="98" idx="0"/>
            </p:cNvCxnSpPr>
            <p:nvPr/>
          </p:nvCxnSpPr>
          <p:spPr bwMode="auto">
            <a:xfrm flipV="1">
              <a:off x="1276031" y="2741676"/>
              <a:ext cx="4029715"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cxnSp>
          <p:nvCxnSpPr>
            <p:cNvPr id="83" name="Straight Arrow Connector 82">
              <a:extLst>
                <a:ext uri="{FF2B5EF4-FFF2-40B4-BE49-F238E27FC236}">
                  <a16:creationId xmlns:a16="http://schemas.microsoft.com/office/drawing/2014/main" id="{B16D054A-E4DC-435D-B405-CD8B5715FD5E}"/>
                </a:ext>
              </a:extLst>
            </p:cNvPr>
            <p:cNvCxnSpPr>
              <a:cxnSpLocks/>
              <a:stCxn id="98" idx="0"/>
            </p:cNvCxnSpPr>
            <p:nvPr/>
          </p:nvCxnSpPr>
          <p:spPr bwMode="auto">
            <a:xfrm flipV="1">
              <a:off x="1276031" y="2741676"/>
              <a:ext cx="2467330"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grpSp>
          <p:nvGrpSpPr>
            <p:cNvPr id="84" name="Group 83">
              <a:extLst>
                <a:ext uri="{FF2B5EF4-FFF2-40B4-BE49-F238E27FC236}">
                  <a16:creationId xmlns:a16="http://schemas.microsoft.com/office/drawing/2014/main" id="{1075659D-6573-4B03-8998-97FA5F512760}"/>
                </a:ext>
              </a:extLst>
            </p:cNvPr>
            <p:cNvGrpSpPr/>
            <p:nvPr/>
          </p:nvGrpSpPr>
          <p:grpSpPr>
            <a:xfrm>
              <a:off x="381000" y="4800600"/>
              <a:ext cx="1790062" cy="1981200"/>
              <a:chOff x="381000" y="4800600"/>
              <a:chExt cx="1790062" cy="1981200"/>
            </a:xfrm>
          </p:grpSpPr>
          <p:sp>
            <p:nvSpPr>
              <p:cNvPr id="92" name="Rectangle 91">
                <a:extLst>
                  <a:ext uri="{FF2B5EF4-FFF2-40B4-BE49-F238E27FC236}">
                    <a16:creationId xmlns:a16="http://schemas.microsoft.com/office/drawing/2014/main" id="{440D109E-1860-4070-BD76-7D8E0AF4FB54}"/>
                  </a:ext>
                </a:extLst>
              </p:cNvPr>
              <p:cNvSpPr/>
              <p:nvPr/>
            </p:nvSpPr>
            <p:spPr bwMode="auto">
              <a:xfrm>
                <a:off x="1143000" y="6175248"/>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93" name="Rectangle 92">
                <a:extLst>
                  <a:ext uri="{FF2B5EF4-FFF2-40B4-BE49-F238E27FC236}">
                    <a16:creationId xmlns:a16="http://schemas.microsoft.com/office/drawing/2014/main" id="{F1085550-37EF-4340-8378-59C2A7E4FDA3}"/>
                  </a:ext>
                </a:extLst>
              </p:cNvPr>
              <p:cNvSpPr/>
              <p:nvPr/>
            </p:nvSpPr>
            <p:spPr bwMode="auto">
              <a:xfrm>
                <a:off x="1143000" y="4953000"/>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cxnSp>
            <p:nvCxnSpPr>
              <p:cNvPr id="95" name="Straight Arrow Connector 94">
                <a:extLst>
                  <a:ext uri="{FF2B5EF4-FFF2-40B4-BE49-F238E27FC236}">
                    <a16:creationId xmlns:a16="http://schemas.microsoft.com/office/drawing/2014/main" id="{19E1EBF4-0989-48E0-A3B6-B195D4D38BB3}"/>
                  </a:ext>
                </a:extLst>
              </p:cNvPr>
              <p:cNvCxnSpPr>
                <a:cxnSpLocks/>
                <a:endCxn id="93" idx="2"/>
              </p:cNvCxnSpPr>
              <p:nvPr/>
            </p:nvCxnSpPr>
            <p:spPr bwMode="auto">
              <a:xfrm flipV="1">
                <a:off x="1600200" y="5410200"/>
                <a:ext cx="0" cy="765048"/>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96" name="Rectangle 95">
                <a:extLst>
                  <a:ext uri="{FF2B5EF4-FFF2-40B4-BE49-F238E27FC236}">
                    <a16:creationId xmlns:a16="http://schemas.microsoft.com/office/drawing/2014/main" id="{FD93D3B8-048F-4690-B498-E798EAC921DC}"/>
                  </a:ext>
                </a:extLst>
              </p:cNvPr>
              <p:cNvSpPr/>
              <p:nvPr/>
            </p:nvSpPr>
            <p:spPr bwMode="auto">
              <a:xfrm>
                <a:off x="414528"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sp>
            <p:nvSpPr>
              <p:cNvPr id="98" name="Rectangle 97">
                <a:extLst>
                  <a:ext uri="{FF2B5EF4-FFF2-40B4-BE49-F238E27FC236}">
                    <a16:creationId xmlns:a16="http://schemas.microsoft.com/office/drawing/2014/main" id="{8515DC96-062D-49F4-9468-5DEE2BCCD4A2}"/>
                  </a:ext>
                </a:extLst>
              </p:cNvPr>
              <p:cNvSpPr/>
              <p:nvPr/>
            </p:nvSpPr>
            <p:spPr bwMode="auto">
              <a:xfrm>
                <a:off x="381000" y="4800600"/>
                <a:ext cx="1790062" cy="1981200"/>
              </a:xfrm>
              <a:prstGeom prst="rect">
                <a:avLst/>
              </a:prstGeom>
              <a:noFill/>
              <a:ln w="952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86" name="Straight Arrow Connector 85">
              <a:extLst>
                <a:ext uri="{FF2B5EF4-FFF2-40B4-BE49-F238E27FC236}">
                  <a16:creationId xmlns:a16="http://schemas.microsoft.com/office/drawing/2014/main" id="{9BD2FA76-1972-475A-85B2-4A9DE157D0C2}"/>
                </a:ext>
              </a:extLst>
            </p:cNvPr>
            <p:cNvCxnSpPr>
              <a:cxnSpLocks/>
              <a:stCxn id="98" idx="0"/>
            </p:cNvCxnSpPr>
            <p:nvPr/>
          </p:nvCxnSpPr>
          <p:spPr bwMode="auto">
            <a:xfrm flipH="1" flipV="1">
              <a:off x="647547" y="2741676"/>
              <a:ext cx="628484"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sp>
          <p:nvSpPr>
            <p:cNvPr id="87" name="TextBox 86">
              <a:extLst>
                <a:ext uri="{FF2B5EF4-FFF2-40B4-BE49-F238E27FC236}">
                  <a16:creationId xmlns:a16="http://schemas.microsoft.com/office/drawing/2014/main" id="{7213AE5E-2B24-4AB6-98B7-2C953FD65D65}"/>
                </a:ext>
              </a:extLst>
            </p:cNvPr>
            <p:cNvSpPr txBox="1"/>
            <p:nvPr/>
          </p:nvSpPr>
          <p:spPr>
            <a:xfrm>
              <a:off x="3710083" y="3439888"/>
              <a:ext cx="503664" cy="584775"/>
            </a:xfrm>
            <a:prstGeom prst="rect">
              <a:avLst/>
            </a:prstGeom>
            <a:noFill/>
          </p:spPr>
          <p:txBody>
            <a:bodyPr wrap="none" rtlCol="0">
              <a:spAutoFit/>
            </a:bodyPr>
            <a:lstStyle/>
            <a:p>
              <a:r>
                <a:rPr lang="en-US" dirty="0">
                  <a:solidFill>
                    <a:srgbClr val="FF6600"/>
                  </a:solidFill>
                </a:rPr>
                <a:t>O</a:t>
              </a:r>
            </a:p>
          </p:txBody>
        </p:sp>
        <p:sp>
          <p:nvSpPr>
            <p:cNvPr id="89" name="TextBox 88">
              <a:extLst>
                <a:ext uri="{FF2B5EF4-FFF2-40B4-BE49-F238E27FC236}">
                  <a16:creationId xmlns:a16="http://schemas.microsoft.com/office/drawing/2014/main" id="{E2A2F5E3-DDDE-43A5-98FC-C113B32F8C82}"/>
                </a:ext>
              </a:extLst>
            </p:cNvPr>
            <p:cNvSpPr txBox="1"/>
            <p:nvPr/>
          </p:nvSpPr>
          <p:spPr>
            <a:xfrm>
              <a:off x="1875266" y="3441853"/>
              <a:ext cx="481222" cy="584775"/>
            </a:xfrm>
            <a:prstGeom prst="rect">
              <a:avLst/>
            </a:prstGeom>
            <a:noFill/>
          </p:spPr>
          <p:txBody>
            <a:bodyPr wrap="none" rtlCol="0">
              <a:spAutoFit/>
            </a:bodyPr>
            <a:lstStyle/>
            <a:p>
              <a:r>
                <a:rPr lang="en-US" dirty="0">
                  <a:solidFill>
                    <a:srgbClr val="FF6600"/>
                  </a:solidFill>
                </a:rPr>
                <a:t>A</a:t>
              </a:r>
            </a:p>
          </p:txBody>
        </p:sp>
        <p:sp>
          <p:nvSpPr>
            <p:cNvPr id="90" name="TextBox 89">
              <a:extLst>
                <a:ext uri="{FF2B5EF4-FFF2-40B4-BE49-F238E27FC236}">
                  <a16:creationId xmlns:a16="http://schemas.microsoft.com/office/drawing/2014/main" id="{1DD33008-97AD-437E-8B46-6812690342CD}"/>
                </a:ext>
              </a:extLst>
            </p:cNvPr>
            <p:cNvSpPr txBox="1"/>
            <p:nvPr/>
          </p:nvSpPr>
          <p:spPr>
            <a:xfrm>
              <a:off x="409624" y="3427476"/>
              <a:ext cx="481222" cy="584775"/>
            </a:xfrm>
            <a:prstGeom prst="rect">
              <a:avLst/>
            </a:prstGeom>
            <a:noFill/>
          </p:spPr>
          <p:txBody>
            <a:bodyPr wrap="none" rtlCol="0">
              <a:spAutoFit/>
            </a:bodyPr>
            <a:lstStyle/>
            <a:p>
              <a:r>
                <a:rPr lang="en-US" dirty="0">
                  <a:solidFill>
                    <a:srgbClr val="FF6600"/>
                  </a:solidFill>
                </a:rPr>
                <a:t>V</a:t>
              </a:r>
            </a:p>
          </p:txBody>
        </p:sp>
      </p:grpSp>
    </p:spTree>
    <p:extLst>
      <p:ext uri="{BB962C8B-B14F-4D97-AF65-F5344CB8AC3E}">
        <p14:creationId xmlns:p14="http://schemas.microsoft.com/office/powerpoint/2010/main" val="35616361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228600" y="762000"/>
            <a:ext cx="5304155" cy="762000"/>
          </a:xfrm>
        </p:spPr>
        <p:txBody>
          <a:bodyPr/>
          <a:lstStyle/>
          <a:p>
            <a:r>
              <a:rPr lang="en-US" dirty="0"/>
              <a:t>Distinct structures </a:t>
            </a:r>
            <a:br>
              <a:rPr lang="en-US" dirty="0"/>
            </a:br>
            <a:r>
              <a:rPr lang="en-US" dirty="0"/>
              <a:t>Similar representations</a:t>
            </a:r>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47</a:t>
            </a:fld>
            <a:endParaRPr lang="en-US"/>
          </a:p>
        </p:txBody>
      </p:sp>
      <p:sp>
        <p:nvSpPr>
          <p:cNvPr id="135" name="TextBox 134">
            <a:extLst>
              <a:ext uri="{FF2B5EF4-FFF2-40B4-BE49-F238E27FC236}">
                <a16:creationId xmlns:a16="http://schemas.microsoft.com/office/drawing/2014/main" id="{66232458-8D52-4F27-9CBD-6BF9CF8825DF}"/>
              </a:ext>
            </a:extLst>
          </p:cNvPr>
          <p:cNvSpPr txBox="1"/>
          <p:nvPr/>
        </p:nvSpPr>
        <p:spPr>
          <a:xfrm>
            <a:off x="6096000" y="603564"/>
            <a:ext cx="3048000" cy="1569660"/>
          </a:xfrm>
          <a:prstGeom prst="rect">
            <a:avLst/>
          </a:prstGeom>
          <a:noFill/>
        </p:spPr>
        <p:txBody>
          <a:bodyPr wrap="square" rtlCol="0">
            <a:spAutoFit/>
          </a:bodyPr>
          <a:lstStyle/>
          <a:p>
            <a:pPr algn="l"/>
            <a:r>
              <a:rPr lang="en-US" u="sng" dirty="0">
                <a:solidFill>
                  <a:schemeClr val="bg1"/>
                </a:solidFill>
              </a:rPr>
              <a:t>O</a:t>
            </a:r>
            <a:r>
              <a:rPr lang="en-US" b="0" dirty="0">
                <a:solidFill>
                  <a:schemeClr val="bg1"/>
                </a:solidFill>
              </a:rPr>
              <a:t>bject</a:t>
            </a:r>
          </a:p>
          <a:p>
            <a:pPr algn="l"/>
            <a:r>
              <a:rPr lang="en-US" u="sng" dirty="0">
                <a:solidFill>
                  <a:schemeClr val="bg1"/>
                </a:solidFill>
              </a:rPr>
              <a:t>A</a:t>
            </a:r>
            <a:r>
              <a:rPr lang="en-US" b="0" dirty="0">
                <a:solidFill>
                  <a:schemeClr val="bg1"/>
                </a:solidFill>
              </a:rPr>
              <a:t>ttribute - triples</a:t>
            </a:r>
          </a:p>
          <a:p>
            <a:pPr algn="l"/>
            <a:r>
              <a:rPr lang="en-US" u="sng" dirty="0">
                <a:solidFill>
                  <a:schemeClr val="bg1"/>
                </a:solidFill>
              </a:rPr>
              <a:t>V</a:t>
            </a:r>
            <a:r>
              <a:rPr lang="en-US" b="0" dirty="0">
                <a:solidFill>
                  <a:schemeClr val="bg1"/>
                </a:solidFill>
              </a:rPr>
              <a:t>alue</a:t>
            </a:r>
          </a:p>
        </p:txBody>
      </p:sp>
      <p:sp>
        <p:nvSpPr>
          <p:cNvPr id="139" name="Arrow: Right 138">
            <a:extLst>
              <a:ext uri="{FF2B5EF4-FFF2-40B4-BE49-F238E27FC236}">
                <a16:creationId xmlns:a16="http://schemas.microsoft.com/office/drawing/2014/main" id="{596E00FD-D457-4C71-8D2A-7B1A3FA35DDC}"/>
              </a:ext>
            </a:extLst>
          </p:cNvPr>
          <p:cNvSpPr/>
          <p:nvPr/>
        </p:nvSpPr>
        <p:spPr bwMode="auto">
          <a:xfrm>
            <a:off x="5251450" y="1219200"/>
            <a:ext cx="556385" cy="22707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151" name="Group 150" descr="In similar way is the object-attribute-value son-child-mother added to the image">
            <a:extLst>
              <a:ext uri="{FF2B5EF4-FFF2-40B4-BE49-F238E27FC236}">
                <a16:creationId xmlns:a16="http://schemas.microsoft.com/office/drawing/2014/main" id="{984794BF-7791-4E31-8A8E-06D82B2A99A2}"/>
              </a:ext>
            </a:extLst>
          </p:cNvPr>
          <p:cNvGrpSpPr/>
          <p:nvPr/>
        </p:nvGrpSpPr>
        <p:grpSpPr>
          <a:xfrm>
            <a:off x="3743361" y="2741676"/>
            <a:ext cx="4515070" cy="4040124"/>
            <a:chOff x="3743361" y="2741676"/>
            <a:chExt cx="4515070" cy="4040124"/>
          </a:xfrm>
        </p:grpSpPr>
        <p:grpSp>
          <p:nvGrpSpPr>
            <p:cNvPr id="77" name="Group 76">
              <a:extLst>
                <a:ext uri="{FF2B5EF4-FFF2-40B4-BE49-F238E27FC236}">
                  <a16:creationId xmlns:a16="http://schemas.microsoft.com/office/drawing/2014/main" id="{ABE1583E-A5E9-4F1E-8C4C-C51DB74FF9EE}"/>
                </a:ext>
              </a:extLst>
            </p:cNvPr>
            <p:cNvGrpSpPr/>
            <p:nvPr/>
          </p:nvGrpSpPr>
          <p:grpSpPr>
            <a:xfrm>
              <a:off x="4588509" y="4800600"/>
              <a:ext cx="1888491" cy="1981200"/>
              <a:chOff x="4588509" y="4800600"/>
              <a:chExt cx="1888491" cy="1981200"/>
            </a:xfrm>
          </p:grpSpPr>
          <p:sp>
            <p:nvSpPr>
              <p:cNvPr id="45" name="Rectangle 44">
                <a:extLst>
                  <a:ext uri="{FF2B5EF4-FFF2-40B4-BE49-F238E27FC236}">
                    <a16:creationId xmlns:a16="http://schemas.microsoft.com/office/drawing/2014/main" id="{8E4129D2-BC1A-4670-A822-1E6CE64FB482}"/>
                  </a:ext>
                </a:extLst>
              </p:cNvPr>
              <p:cNvSpPr/>
              <p:nvPr/>
            </p:nvSpPr>
            <p:spPr bwMode="auto">
              <a:xfrm>
                <a:off x="5338317" y="6166104"/>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46" name="Rectangle 45">
                <a:extLst>
                  <a:ext uri="{FF2B5EF4-FFF2-40B4-BE49-F238E27FC236}">
                    <a16:creationId xmlns:a16="http://schemas.microsoft.com/office/drawing/2014/main" id="{3CF960D1-3B86-419D-BF18-461B65BAAF8B}"/>
                  </a:ext>
                </a:extLst>
              </p:cNvPr>
              <p:cNvSpPr/>
              <p:nvPr/>
            </p:nvSpPr>
            <p:spPr bwMode="auto">
              <a:xfrm>
                <a:off x="5251450" y="4953000"/>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sp>
            <p:nvSpPr>
              <p:cNvPr id="47" name="Rectangle 46">
                <a:extLst>
                  <a:ext uri="{FF2B5EF4-FFF2-40B4-BE49-F238E27FC236}">
                    <a16:creationId xmlns:a16="http://schemas.microsoft.com/office/drawing/2014/main" id="{E9E744B9-B00B-4D3F-A3E4-CA9BFC8F6D51}"/>
                  </a:ext>
                </a:extLst>
              </p:cNvPr>
              <p:cNvSpPr/>
              <p:nvPr/>
            </p:nvSpPr>
            <p:spPr bwMode="auto">
              <a:xfrm>
                <a:off x="4588509"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48" name="Straight Arrow Connector 47">
                <a:extLst>
                  <a:ext uri="{FF2B5EF4-FFF2-40B4-BE49-F238E27FC236}">
                    <a16:creationId xmlns:a16="http://schemas.microsoft.com/office/drawing/2014/main" id="{43C051E5-5EE7-4A20-B7BC-2E890F1F73C3}"/>
                  </a:ext>
                </a:extLst>
              </p:cNvPr>
              <p:cNvCxnSpPr>
                <a:cxnSpLocks/>
                <a:endCxn id="46" idx="2"/>
              </p:cNvCxnSpPr>
              <p:nvPr/>
            </p:nvCxnSpPr>
            <p:spPr bwMode="auto">
              <a:xfrm flipV="1">
                <a:off x="5795517" y="5410200"/>
                <a:ext cx="12318" cy="755904"/>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66" name="Rectangle 65">
                <a:extLst>
                  <a:ext uri="{FF2B5EF4-FFF2-40B4-BE49-F238E27FC236}">
                    <a16:creationId xmlns:a16="http://schemas.microsoft.com/office/drawing/2014/main" id="{CBA31E37-289D-40BC-92F2-06102400DBD0}"/>
                  </a:ext>
                </a:extLst>
              </p:cNvPr>
              <p:cNvSpPr/>
              <p:nvPr/>
            </p:nvSpPr>
            <p:spPr bwMode="auto">
              <a:xfrm>
                <a:off x="4588509" y="4800600"/>
                <a:ext cx="1888491" cy="1981200"/>
              </a:xfrm>
              <a:prstGeom prst="rect">
                <a:avLst/>
              </a:prstGeom>
              <a:no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88" name="Straight Arrow Connector 87">
              <a:extLst>
                <a:ext uri="{FF2B5EF4-FFF2-40B4-BE49-F238E27FC236}">
                  <a16:creationId xmlns:a16="http://schemas.microsoft.com/office/drawing/2014/main" id="{744FF67C-B210-402A-AD18-B69D43160A73}"/>
                </a:ext>
              </a:extLst>
            </p:cNvPr>
            <p:cNvCxnSpPr>
              <a:cxnSpLocks/>
              <a:stCxn id="66" idx="0"/>
            </p:cNvCxnSpPr>
            <p:nvPr/>
          </p:nvCxnSpPr>
          <p:spPr bwMode="auto">
            <a:xfrm flipV="1">
              <a:off x="5532755" y="2741676"/>
              <a:ext cx="1199740" cy="2058924"/>
            </a:xfrm>
            <a:prstGeom prst="straightConnector1">
              <a:avLst/>
            </a:prstGeom>
            <a:solidFill>
              <a:schemeClr val="accent1"/>
            </a:solidFill>
            <a:ln w="28575" cap="flat" cmpd="sng" algn="ctr">
              <a:solidFill>
                <a:srgbClr val="FFFF00"/>
              </a:solidFill>
              <a:prstDash val="solid"/>
              <a:round/>
              <a:headEnd type="none" w="lg" len="lg"/>
              <a:tailEnd type="triangle" w="lg" len="lg"/>
            </a:ln>
            <a:effectLst/>
          </p:spPr>
        </p:cxnSp>
        <p:cxnSp>
          <p:nvCxnSpPr>
            <p:cNvPr id="91" name="Straight Arrow Connector 90">
              <a:extLst>
                <a:ext uri="{FF2B5EF4-FFF2-40B4-BE49-F238E27FC236}">
                  <a16:creationId xmlns:a16="http://schemas.microsoft.com/office/drawing/2014/main" id="{303239C9-A6BD-4CED-870A-7DEB6961E5B2}"/>
                </a:ext>
              </a:extLst>
            </p:cNvPr>
            <p:cNvCxnSpPr>
              <a:cxnSpLocks/>
              <a:stCxn id="66" idx="0"/>
            </p:cNvCxnSpPr>
            <p:nvPr/>
          </p:nvCxnSpPr>
          <p:spPr bwMode="auto">
            <a:xfrm flipV="1">
              <a:off x="5532755" y="2741676"/>
              <a:ext cx="2725676" cy="2058924"/>
            </a:xfrm>
            <a:prstGeom prst="straightConnector1">
              <a:avLst/>
            </a:prstGeom>
            <a:solidFill>
              <a:schemeClr val="accent1"/>
            </a:solidFill>
            <a:ln w="28575" cap="flat" cmpd="sng" algn="ctr">
              <a:solidFill>
                <a:srgbClr val="FFFF00"/>
              </a:solidFill>
              <a:prstDash val="solid"/>
              <a:round/>
              <a:headEnd type="none" w="lg" len="lg"/>
              <a:tailEnd type="triangle" w="lg" len="lg"/>
            </a:ln>
            <a:effectLst/>
          </p:spPr>
        </p:cxnSp>
        <p:cxnSp>
          <p:nvCxnSpPr>
            <p:cNvPr id="94" name="Straight Arrow Connector 93">
              <a:extLst>
                <a:ext uri="{FF2B5EF4-FFF2-40B4-BE49-F238E27FC236}">
                  <a16:creationId xmlns:a16="http://schemas.microsoft.com/office/drawing/2014/main" id="{8B888E11-6932-4DEA-96AD-01054AF3B2FD}"/>
                </a:ext>
              </a:extLst>
            </p:cNvPr>
            <p:cNvCxnSpPr>
              <a:cxnSpLocks/>
              <a:stCxn id="66" idx="0"/>
            </p:cNvCxnSpPr>
            <p:nvPr/>
          </p:nvCxnSpPr>
          <p:spPr bwMode="auto">
            <a:xfrm flipH="1" flipV="1">
              <a:off x="3743361" y="2741676"/>
              <a:ext cx="1789394" cy="2058924"/>
            </a:xfrm>
            <a:prstGeom prst="straightConnector1">
              <a:avLst/>
            </a:prstGeom>
            <a:solidFill>
              <a:schemeClr val="accent1"/>
            </a:solidFill>
            <a:ln w="28575" cap="flat" cmpd="sng" algn="ctr">
              <a:solidFill>
                <a:srgbClr val="FFFF00"/>
              </a:solidFill>
              <a:prstDash val="solid"/>
              <a:round/>
              <a:headEnd type="none" w="lg" len="lg"/>
              <a:tailEnd type="triangle" w="lg" len="lg"/>
            </a:ln>
            <a:effectLst/>
          </p:spPr>
        </p:cxnSp>
        <p:sp>
          <p:nvSpPr>
            <p:cNvPr id="143" name="TextBox 142">
              <a:extLst>
                <a:ext uri="{FF2B5EF4-FFF2-40B4-BE49-F238E27FC236}">
                  <a16:creationId xmlns:a16="http://schemas.microsoft.com/office/drawing/2014/main" id="{75ADDD59-3213-4F99-BBE8-C84C63722BC2}"/>
                </a:ext>
              </a:extLst>
            </p:cNvPr>
            <p:cNvSpPr txBox="1"/>
            <p:nvPr/>
          </p:nvSpPr>
          <p:spPr>
            <a:xfrm>
              <a:off x="6351857" y="3263747"/>
              <a:ext cx="503664" cy="584775"/>
            </a:xfrm>
            <a:prstGeom prst="rect">
              <a:avLst/>
            </a:prstGeom>
            <a:noFill/>
          </p:spPr>
          <p:txBody>
            <a:bodyPr wrap="none" rtlCol="0">
              <a:spAutoFit/>
            </a:bodyPr>
            <a:lstStyle/>
            <a:p>
              <a:r>
                <a:rPr lang="en-US" dirty="0">
                  <a:solidFill>
                    <a:srgbClr val="FFFF00"/>
                  </a:solidFill>
                </a:rPr>
                <a:t>O</a:t>
              </a:r>
            </a:p>
          </p:txBody>
        </p:sp>
        <p:sp>
          <p:nvSpPr>
            <p:cNvPr id="144" name="TextBox 143">
              <a:extLst>
                <a:ext uri="{FF2B5EF4-FFF2-40B4-BE49-F238E27FC236}">
                  <a16:creationId xmlns:a16="http://schemas.microsoft.com/office/drawing/2014/main" id="{65FF4B1A-B0F8-43D3-B1BE-CF00826F1382}"/>
                </a:ext>
              </a:extLst>
            </p:cNvPr>
            <p:cNvSpPr txBox="1"/>
            <p:nvPr/>
          </p:nvSpPr>
          <p:spPr>
            <a:xfrm>
              <a:off x="4534392" y="3223260"/>
              <a:ext cx="481222" cy="584775"/>
            </a:xfrm>
            <a:prstGeom prst="rect">
              <a:avLst/>
            </a:prstGeom>
            <a:noFill/>
          </p:spPr>
          <p:txBody>
            <a:bodyPr wrap="none" rtlCol="0">
              <a:spAutoFit/>
            </a:bodyPr>
            <a:lstStyle/>
            <a:p>
              <a:r>
                <a:rPr lang="en-US" dirty="0">
                  <a:solidFill>
                    <a:srgbClr val="FFFF00"/>
                  </a:solidFill>
                </a:rPr>
                <a:t>A</a:t>
              </a:r>
            </a:p>
          </p:txBody>
        </p:sp>
        <p:sp>
          <p:nvSpPr>
            <p:cNvPr id="145" name="TextBox 144">
              <a:extLst>
                <a:ext uri="{FF2B5EF4-FFF2-40B4-BE49-F238E27FC236}">
                  <a16:creationId xmlns:a16="http://schemas.microsoft.com/office/drawing/2014/main" id="{37CB9FA4-1D58-49F0-BB04-D851552DABBE}"/>
                </a:ext>
              </a:extLst>
            </p:cNvPr>
            <p:cNvSpPr txBox="1"/>
            <p:nvPr/>
          </p:nvSpPr>
          <p:spPr>
            <a:xfrm>
              <a:off x="7367378" y="3276600"/>
              <a:ext cx="481222" cy="584775"/>
            </a:xfrm>
            <a:prstGeom prst="rect">
              <a:avLst/>
            </a:prstGeom>
            <a:noFill/>
          </p:spPr>
          <p:txBody>
            <a:bodyPr wrap="none" rtlCol="0">
              <a:spAutoFit/>
            </a:bodyPr>
            <a:lstStyle/>
            <a:p>
              <a:r>
                <a:rPr lang="en-US" dirty="0">
                  <a:solidFill>
                    <a:srgbClr val="FFFF00"/>
                  </a:solidFill>
                </a:rPr>
                <a:t>V</a:t>
              </a:r>
            </a:p>
          </p:txBody>
        </p:sp>
      </p:grpSp>
      <p:sp>
        <p:nvSpPr>
          <p:cNvPr id="68" name="Rectangle 67" descr="The nodes of the previous graph are here arranged as a list with no edges between them">
            <a:extLst>
              <a:ext uri="{FF2B5EF4-FFF2-40B4-BE49-F238E27FC236}">
                <a16:creationId xmlns:a16="http://schemas.microsoft.com/office/drawing/2014/main" id="{C7D91916-2A48-4343-B3FA-F4FB0C2DCA22}"/>
              </a:ext>
            </a:extLst>
          </p:cNvPr>
          <p:cNvSpPr/>
          <p:nvPr/>
        </p:nvSpPr>
        <p:spPr bwMode="auto">
          <a:xfrm>
            <a:off x="4848546"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69" name="Rectangle 68" descr="The nodes of the previous graph are here arranged as a list with no edges between them">
            <a:extLst>
              <a:ext uri="{FF2B5EF4-FFF2-40B4-BE49-F238E27FC236}">
                <a16:creationId xmlns:a16="http://schemas.microsoft.com/office/drawing/2014/main" id="{AFBB6901-BC2F-4757-A558-264628CF478B}"/>
              </a:ext>
            </a:extLst>
          </p:cNvPr>
          <p:cNvSpPr/>
          <p:nvPr/>
        </p:nvSpPr>
        <p:spPr bwMode="auto">
          <a:xfrm>
            <a:off x="190347"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sp>
        <p:nvSpPr>
          <p:cNvPr id="70" name="Rectangle 69" descr="The nodes of the previous graph are here arranged as a list with no edges between them">
            <a:extLst>
              <a:ext uri="{FF2B5EF4-FFF2-40B4-BE49-F238E27FC236}">
                <a16:creationId xmlns:a16="http://schemas.microsoft.com/office/drawing/2014/main" id="{8511C6E4-BBA6-4DD3-8DD5-6F5745E75C04}"/>
              </a:ext>
            </a:extLst>
          </p:cNvPr>
          <p:cNvSpPr/>
          <p:nvPr/>
        </p:nvSpPr>
        <p:spPr bwMode="auto">
          <a:xfrm>
            <a:off x="6275295"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71" name="Rectangle 70" descr="The nodes of the previous graph are here arranged as a list with no edges between them">
            <a:extLst>
              <a:ext uri="{FF2B5EF4-FFF2-40B4-BE49-F238E27FC236}">
                <a16:creationId xmlns:a16="http://schemas.microsoft.com/office/drawing/2014/main" id="{AE710EBC-4CB4-4568-A273-2C3476222935}"/>
              </a:ext>
            </a:extLst>
          </p:cNvPr>
          <p:cNvSpPr/>
          <p:nvPr/>
        </p:nvSpPr>
        <p:spPr bwMode="auto">
          <a:xfrm>
            <a:off x="1617096" y="2284476"/>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73" name="Rectangle 72" descr="The nodes of the previous graph are here arranged as a list with no edges between them">
            <a:extLst>
              <a:ext uri="{FF2B5EF4-FFF2-40B4-BE49-F238E27FC236}">
                <a16:creationId xmlns:a16="http://schemas.microsoft.com/office/drawing/2014/main" id="{D65F245F-4D80-4C2A-8967-1DC8552C0540}"/>
              </a:ext>
            </a:extLst>
          </p:cNvPr>
          <p:cNvSpPr/>
          <p:nvPr/>
        </p:nvSpPr>
        <p:spPr bwMode="auto">
          <a:xfrm>
            <a:off x="3150525" y="2284476"/>
            <a:ext cx="1185672"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child</a:t>
            </a:r>
          </a:p>
        </p:txBody>
      </p:sp>
      <p:sp>
        <p:nvSpPr>
          <p:cNvPr id="74" name="Rectangle 73" descr="The nodes of the previous graph are here arranged as a list with no edges between them">
            <a:extLst>
              <a:ext uri="{FF2B5EF4-FFF2-40B4-BE49-F238E27FC236}">
                <a16:creationId xmlns:a16="http://schemas.microsoft.com/office/drawing/2014/main" id="{16DC4C8B-D9A8-43C3-B0F2-F9105CE72B4A}"/>
              </a:ext>
            </a:extLst>
          </p:cNvPr>
          <p:cNvSpPr/>
          <p:nvPr/>
        </p:nvSpPr>
        <p:spPr bwMode="auto">
          <a:xfrm>
            <a:off x="7702046" y="2284476"/>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grpSp>
        <p:nvGrpSpPr>
          <p:cNvPr id="80" name="Group 79" descr="In similar way is the object-attribute-value son-child-parent added to the image">
            <a:extLst>
              <a:ext uri="{FF2B5EF4-FFF2-40B4-BE49-F238E27FC236}">
                <a16:creationId xmlns:a16="http://schemas.microsoft.com/office/drawing/2014/main" id="{C27DE705-2335-4135-BB4C-C55908F33BCA}"/>
              </a:ext>
            </a:extLst>
          </p:cNvPr>
          <p:cNvGrpSpPr/>
          <p:nvPr/>
        </p:nvGrpSpPr>
        <p:grpSpPr>
          <a:xfrm>
            <a:off x="2127636" y="2741676"/>
            <a:ext cx="4604859" cy="4040124"/>
            <a:chOff x="2127636" y="2741676"/>
            <a:chExt cx="4604859" cy="4040124"/>
          </a:xfrm>
        </p:grpSpPr>
        <p:grpSp>
          <p:nvGrpSpPr>
            <p:cNvPr id="81" name="Group 80">
              <a:extLst>
                <a:ext uri="{FF2B5EF4-FFF2-40B4-BE49-F238E27FC236}">
                  <a16:creationId xmlns:a16="http://schemas.microsoft.com/office/drawing/2014/main" id="{1D76B44A-3B65-44C4-BAB7-1ACBFC4273A7}"/>
                </a:ext>
              </a:extLst>
            </p:cNvPr>
            <p:cNvGrpSpPr/>
            <p:nvPr/>
          </p:nvGrpSpPr>
          <p:grpSpPr>
            <a:xfrm>
              <a:off x="2395219" y="4800600"/>
              <a:ext cx="1833243" cy="1981200"/>
              <a:chOff x="2395219" y="4800600"/>
              <a:chExt cx="1833243" cy="1981200"/>
            </a:xfrm>
          </p:grpSpPr>
          <p:sp>
            <p:nvSpPr>
              <p:cNvPr id="92" name="Rectangle 91">
                <a:extLst>
                  <a:ext uri="{FF2B5EF4-FFF2-40B4-BE49-F238E27FC236}">
                    <a16:creationId xmlns:a16="http://schemas.microsoft.com/office/drawing/2014/main" id="{4ECF7932-8CED-43BF-9F72-A1E1600EBF2D}"/>
                  </a:ext>
                </a:extLst>
              </p:cNvPr>
              <p:cNvSpPr/>
              <p:nvPr/>
            </p:nvSpPr>
            <p:spPr bwMode="auto">
              <a:xfrm>
                <a:off x="3145027" y="616305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93" name="Rectangle 92">
                <a:extLst>
                  <a:ext uri="{FF2B5EF4-FFF2-40B4-BE49-F238E27FC236}">
                    <a16:creationId xmlns:a16="http://schemas.microsoft.com/office/drawing/2014/main" id="{C3955030-75CF-4AE5-A9A6-CCB956F663D2}"/>
                  </a:ext>
                </a:extLst>
              </p:cNvPr>
              <p:cNvSpPr/>
              <p:nvPr/>
            </p:nvSpPr>
            <p:spPr bwMode="auto">
              <a:xfrm>
                <a:off x="3091687" y="4949952"/>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95" name="Rectangle 94">
                <a:extLst>
                  <a:ext uri="{FF2B5EF4-FFF2-40B4-BE49-F238E27FC236}">
                    <a16:creationId xmlns:a16="http://schemas.microsoft.com/office/drawing/2014/main" id="{4C910434-E4DC-4D31-9327-9DAE507E83F5}"/>
                  </a:ext>
                </a:extLst>
              </p:cNvPr>
              <p:cNvSpPr/>
              <p:nvPr/>
            </p:nvSpPr>
            <p:spPr bwMode="auto">
              <a:xfrm>
                <a:off x="2395219"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96" name="Straight Arrow Connector 95">
                <a:extLst>
                  <a:ext uri="{FF2B5EF4-FFF2-40B4-BE49-F238E27FC236}">
                    <a16:creationId xmlns:a16="http://schemas.microsoft.com/office/drawing/2014/main" id="{675021C5-2E22-436D-9005-0BF32C8DB58C}"/>
                  </a:ext>
                </a:extLst>
              </p:cNvPr>
              <p:cNvCxnSpPr>
                <a:cxnSpLocks/>
                <a:endCxn id="93" idx="2"/>
              </p:cNvCxnSpPr>
              <p:nvPr/>
            </p:nvCxnSpPr>
            <p:spPr bwMode="auto">
              <a:xfrm flipV="1">
                <a:off x="3602227" y="5407152"/>
                <a:ext cx="0" cy="755904"/>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98" name="Rectangle 97">
                <a:extLst>
                  <a:ext uri="{FF2B5EF4-FFF2-40B4-BE49-F238E27FC236}">
                    <a16:creationId xmlns:a16="http://schemas.microsoft.com/office/drawing/2014/main" id="{493765AB-208A-4891-9569-D528E802E53E}"/>
                  </a:ext>
                </a:extLst>
              </p:cNvPr>
              <p:cNvSpPr/>
              <p:nvPr/>
            </p:nvSpPr>
            <p:spPr bwMode="auto">
              <a:xfrm>
                <a:off x="2438400" y="4800600"/>
                <a:ext cx="1790062" cy="1981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83" name="Straight Arrow Connector 82">
              <a:extLst>
                <a:ext uri="{FF2B5EF4-FFF2-40B4-BE49-F238E27FC236}">
                  <a16:creationId xmlns:a16="http://schemas.microsoft.com/office/drawing/2014/main" id="{ACB4B017-865A-4CF3-AAD9-6CDA99D579AF}"/>
                </a:ext>
              </a:extLst>
            </p:cNvPr>
            <p:cNvCxnSpPr>
              <a:cxnSpLocks/>
              <a:stCxn id="98" idx="0"/>
            </p:cNvCxnSpPr>
            <p:nvPr/>
          </p:nvCxnSpPr>
          <p:spPr bwMode="auto">
            <a:xfrm flipV="1">
              <a:off x="3333431" y="2741676"/>
              <a:ext cx="3399064"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cxnSp>
          <p:nvCxnSpPr>
            <p:cNvPr id="84" name="Straight Arrow Connector 83">
              <a:extLst>
                <a:ext uri="{FF2B5EF4-FFF2-40B4-BE49-F238E27FC236}">
                  <a16:creationId xmlns:a16="http://schemas.microsoft.com/office/drawing/2014/main" id="{844A8295-A0C0-4246-A938-05D79E94791E}"/>
                </a:ext>
              </a:extLst>
            </p:cNvPr>
            <p:cNvCxnSpPr>
              <a:cxnSpLocks/>
              <a:stCxn id="98" idx="0"/>
            </p:cNvCxnSpPr>
            <p:nvPr/>
          </p:nvCxnSpPr>
          <p:spPr bwMode="auto">
            <a:xfrm flipH="1" flipV="1">
              <a:off x="2127636" y="2741676"/>
              <a:ext cx="1205795"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cxnSp>
          <p:nvCxnSpPr>
            <p:cNvPr id="86" name="Straight Arrow Connector 85">
              <a:extLst>
                <a:ext uri="{FF2B5EF4-FFF2-40B4-BE49-F238E27FC236}">
                  <a16:creationId xmlns:a16="http://schemas.microsoft.com/office/drawing/2014/main" id="{99A900F0-C133-490C-A7F8-65C2FD60B562}"/>
                </a:ext>
              </a:extLst>
            </p:cNvPr>
            <p:cNvCxnSpPr>
              <a:cxnSpLocks/>
              <a:stCxn id="98" idx="0"/>
            </p:cNvCxnSpPr>
            <p:nvPr/>
          </p:nvCxnSpPr>
          <p:spPr bwMode="auto">
            <a:xfrm flipV="1">
              <a:off x="3333431" y="2741676"/>
              <a:ext cx="409930"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sp>
          <p:nvSpPr>
            <p:cNvPr id="87" name="TextBox 86">
              <a:extLst>
                <a:ext uri="{FF2B5EF4-FFF2-40B4-BE49-F238E27FC236}">
                  <a16:creationId xmlns:a16="http://schemas.microsoft.com/office/drawing/2014/main" id="{2C4ABE79-E7F2-41DE-8EBF-FF2170AF3BDA}"/>
                </a:ext>
              </a:extLst>
            </p:cNvPr>
            <p:cNvSpPr txBox="1"/>
            <p:nvPr/>
          </p:nvSpPr>
          <p:spPr>
            <a:xfrm>
              <a:off x="4191000" y="4061460"/>
              <a:ext cx="503664" cy="584775"/>
            </a:xfrm>
            <a:prstGeom prst="rect">
              <a:avLst/>
            </a:prstGeom>
            <a:noFill/>
          </p:spPr>
          <p:txBody>
            <a:bodyPr wrap="none" rtlCol="0">
              <a:spAutoFit/>
            </a:bodyPr>
            <a:lstStyle/>
            <a:p>
              <a:r>
                <a:rPr lang="en-US" dirty="0">
                  <a:solidFill>
                    <a:schemeClr val="bg1"/>
                  </a:solidFill>
                </a:rPr>
                <a:t>O</a:t>
              </a:r>
            </a:p>
          </p:txBody>
        </p:sp>
        <p:sp>
          <p:nvSpPr>
            <p:cNvPr id="89" name="TextBox 88">
              <a:extLst>
                <a:ext uri="{FF2B5EF4-FFF2-40B4-BE49-F238E27FC236}">
                  <a16:creationId xmlns:a16="http://schemas.microsoft.com/office/drawing/2014/main" id="{4BEF6207-BE5C-4C43-9F48-531D0E45C7AB}"/>
                </a:ext>
              </a:extLst>
            </p:cNvPr>
            <p:cNvSpPr txBox="1"/>
            <p:nvPr/>
          </p:nvSpPr>
          <p:spPr>
            <a:xfrm>
              <a:off x="3352800" y="4063425"/>
              <a:ext cx="481222" cy="584775"/>
            </a:xfrm>
            <a:prstGeom prst="rect">
              <a:avLst/>
            </a:prstGeom>
            <a:noFill/>
          </p:spPr>
          <p:txBody>
            <a:bodyPr wrap="none" rtlCol="0">
              <a:spAutoFit/>
            </a:bodyPr>
            <a:lstStyle/>
            <a:p>
              <a:r>
                <a:rPr lang="en-US" dirty="0">
                  <a:solidFill>
                    <a:schemeClr val="bg1"/>
                  </a:solidFill>
                </a:rPr>
                <a:t>A</a:t>
              </a:r>
            </a:p>
          </p:txBody>
        </p:sp>
        <p:sp>
          <p:nvSpPr>
            <p:cNvPr id="90" name="TextBox 89">
              <a:extLst>
                <a:ext uri="{FF2B5EF4-FFF2-40B4-BE49-F238E27FC236}">
                  <a16:creationId xmlns:a16="http://schemas.microsoft.com/office/drawing/2014/main" id="{BB414BB4-765F-45C1-8E13-0E7B0B311D14}"/>
                </a:ext>
              </a:extLst>
            </p:cNvPr>
            <p:cNvSpPr txBox="1"/>
            <p:nvPr/>
          </p:nvSpPr>
          <p:spPr>
            <a:xfrm>
              <a:off x="2514600" y="4049048"/>
              <a:ext cx="481222" cy="584775"/>
            </a:xfrm>
            <a:prstGeom prst="rect">
              <a:avLst/>
            </a:prstGeom>
            <a:noFill/>
          </p:spPr>
          <p:txBody>
            <a:bodyPr wrap="none" rtlCol="0">
              <a:spAutoFit/>
            </a:bodyPr>
            <a:lstStyle/>
            <a:p>
              <a:r>
                <a:rPr lang="en-US" dirty="0">
                  <a:solidFill>
                    <a:schemeClr val="bg1"/>
                  </a:solidFill>
                </a:rPr>
                <a:t>V</a:t>
              </a:r>
            </a:p>
          </p:txBody>
        </p:sp>
      </p:grpSp>
      <p:grpSp>
        <p:nvGrpSpPr>
          <p:cNvPr id="99" name="Group 98" descr="The binary relation 'child of' between John and Mary is now represented as an object-attribute-value triple with Object = John, Attribute = child and Value = Mary">
            <a:extLst>
              <a:ext uri="{FF2B5EF4-FFF2-40B4-BE49-F238E27FC236}">
                <a16:creationId xmlns:a16="http://schemas.microsoft.com/office/drawing/2014/main" id="{8D2D3689-1DBB-4AEB-AE43-AB3C8C3EA781}"/>
              </a:ext>
            </a:extLst>
          </p:cNvPr>
          <p:cNvGrpSpPr/>
          <p:nvPr/>
        </p:nvGrpSpPr>
        <p:grpSpPr>
          <a:xfrm>
            <a:off x="381000" y="2741676"/>
            <a:ext cx="4924746" cy="4040124"/>
            <a:chOff x="381000" y="2741676"/>
            <a:chExt cx="4924746" cy="4040124"/>
          </a:xfrm>
        </p:grpSpPr>
        <p:cxnSp>
          <p:nvCxnSpPr>
            <p:cNvPr id="101" name="Straight Arrow Connector 100">
              <a:extLst>
                <a:ext uri="{FF2B5EF4-FFF2-40B4-BE49-F238E27FC236}">
                  <a16:creationId xmlns:a16="http://schemas.microsoft.com/office/drawing/2014/main" id="{3E6388F7-0B14-4926-9CAB-AF62984D74D9}"/>
                </a:ext>
              </a:extLst>
            </p:cNvPr>
            <p:cNvCxnSpPr>
              <a:cxnSpLocks/>
              <a:stCxn id="113" idx="0"/>
            </p:cNvCxnSpPr>
            <p:nvPr/>
          </p:nvCxnSpPr>
          <p:spPr bwMode="auto">
            <a:xfrm flipV="1">
              <a:off x="1276031" y="2741676"/>
              <a:ext cx="4029715"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cxnSp>
          <p:nvCxnSpPr>
            <p:cNvPr id="102" name="Straight Arrow Connector 101">
              <a:extLst>
                <a:ext uri="{FF2B5EF4-FFF2-40B4-BE49-F238E27FC236}">
                  <a16:creationId xmlns:a16="http://schemas.microsoft.com/office/drawing/2014/main" id="{2FC2F1BA-6698-4070-8EF0-2137E841AE2C}"/>
                </a:ext>
              </a:extLst>
            </p:cNvPr>
            <p:cNvCxnSpPr>
              <a:cxnSpLocks/>
              <a:stCxn id="113" idx="0"/>
            </p:cNvCxnSpPr>
            <p:nvPr/>
          </p:nvCxnSpPr>
          <p:spPr bwMode="auto">
            <a:xfrm flipV="1">
              <a:off x="1276031" y="2741676"/>
              <a:ext cx="2467330"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grpSp>
          <p:nvGrpSpPr>
            <p:cNvPr id="104" name="Group 103">
              <a:extLst>
                <a:ext uri="{FF2B5EF4-FFF2-40B4-BE49-F238E27FC236}">
                  <a16:creationId xmlns:a16="http://schemas.microsoft.com/office/drawing/2014/main" id="{9BD88D79-6F3C-4B48-BC76-7289EC04910D}"/>
                </a:ext>
              </a:extLst>
            </p:cNvPr>
            <p:cNvGrpSpPr/>
            <p:nvPr/>
          </p:nvGrpSpPr>
          <p:grpSpPr>
            <a:xfrm>
              <a:off x="381000" y="4800600"/>
              <a:ext cx="1790062" cy="1981200"/>
              <a:chOff x="381000" y="4800600"/>
              <a:chExt cx="1790062" cy="1981200"/>
            </a:xfrm>
          </p:grpSpPr>
          <p:sp>
            <p:nvSpPr>
              <p:cNvPr id="109" name="Rectangle 108">
                <a:extLst>
                  <a:ext uri="{FF2B5EF4-FFF2-40B4-BE49-F238E27FC236}">
                    <a16:creationId xmlns:a16="http://schemas.microsoft.com/office/drawing/2014/main" id="{FD89DFA1-2C16-4CAB-87FD-40740898058F}"/>
                  </a:ext>
                </a:extLst>
              </p:cNvPr>
              <p:cNvSpPr/>
              <p:nvPr/>
            </p:nvSpPr>
            <p:spPr bwMode="auto">
              <a:xfrm>
                <a:off x="1143000" y="6175248"/>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110" name="Rectangle 109">
                <a:extLst>
                  <a:ext uri="{FF2B5EF4-FFF2-40B4-BE49-F238E27FC236}">
                    <a16:creationId xmlns:a16="http://schemas.microsoft.com/office/drawing/2014/main" id="{52B8858D-D824-4937-BC26-97E8F6FA932D}"/>
                  </a:ext>
                </a:extLst>
              </p:cNvPr>
              <p:cNvSpPr/>
              <p:nvPr/>
            </p:nvSpPr>
            <p:spPr bwMode="auto">
              <a:xfrm>
                <a:off x="1143000" y="4953000"/>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cxnSp>
            <p:nvCxnSpPr>
              <p:cNvPr id="111" name="Straight Arrow Connector 110">
                <a:extLst>
                  <a:ext uri="{FF2B5EF4-FFF2-40B4-BE49-F238E27FC236}">
                    <a16:creationId xmlns:a16="http://schemas.microsoft.com/office/drawing/2014/main" id="{A3F0307B-D486-4EB9-A2E3-7BDD22FE8966}"/>
                  </a:ext>
                </a:extLst>
              </p:cNvPr>
              <p:cNvCxnSpPr>
                <a:cxnSpLocks/>
                <a:endCxn id="110" idx="2"/>
              </p:cNvCxnSpPr>
              <p:nvPr/>
            </p:nvCxnSpPr>
            <p:spPr bwMode="auto">
              <a:xfrm flipV="1">
                <a:off x="1600200" y="5410200"/>
                <a:ext cx="0" cy="765048"/>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112" name="Rectangle 111">
                <a:extLst>
                  <a:ext uri="{FF2B5EF4-FFF2-40B4-BE49-F238E27FC236}">
                    <a16:creationId xmlns:a16="http://schemas.microsoft.com/office/drawing/2014/main" id="{26A08E2A-E693-4B7F-BAB6-4B8D49624E19}"/>
                  </a:ext>
                </a:extLst>
              </p:cNvPr>
              <p:cNvSpPr/>
              <p:nvPr/>
            </p:nvSpPr>
            <p:spPr bwMode="auto">
              <a:xfrm>
                <a:off x="414528"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sp>
            <p:nvSpPr>
              <p:cNvPr id="113" name="Rectangle 112">
                <a:extLst>
                  <a:ext uri="{FF2B5EF4-FFF2-40B4-BE49-F238E27FC236}">
                    <a16:creationId xmlns:a16="http://schemas.microsoft.com/office/drawing/2014/main" id="{A12DDEDC-17E3-4D0E-827E-F89D9A57597E}"/>
                  </a:ext>
                </a:extLst>
              </p:cNvPr>
              <p:cNvSpPr/>
              <p:nvPr/>
            </p:nvSpPr>
            <p:spPr bwMode="auto">
              <a:xfrm>
                <a:off x="381000" y="4800600"/>
                <a:ext cx="1790062" cy="1981200"/>
              </a:xfrm>
              <a:prstGeom prst="rect">
                <a:avLst/>
              </a:prstGeom>
              <a:noFill/>
              <a:ln w="952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105" name="Straight Arrow Connector 104">
              <a:extLst>
                <a:ext uri="{FF2B5EF4-FFF2-40B4-BE49-F238E27FC236}">
                  <a16:creationId xmlns:a16="http://schemas.microsoft.com/office/drawing/2014/main" id="{0549894B-EAF9-4092-BAAD-AAA66B4B1FE2}"/>
                </a:ext>
              </a:extLst>
            </p:cNvPr>
            <p:cNvCxnSpPr>
              <a:cxnSpLocks/>
              <a:stCxn id="113" idx="0"/>
            </p:cNvCxnSpPr>
            <p:nvPr/>
          </p:nvCxnSpPr>
          <p:spPr bwMode="auto">
            <a:xfrm flipH="1" flipV="1">
              <a:off x="647547" y="2741676"/>
              <a:ext cx="628484"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sp>
          <p:nvSpPr>
            <p:cNvPr id="106" name="TextBox 105">
              <a:extLst>
                <a:ext uri="{FF2B5EF4-FFF2-40B4-BE49-F238E27FC236}">
                  <a16:creationId xmlns:a16="http://schemas.microsoft.com/office/drawing/2014/main" id="{D46DBB5D-2401-4132-A23B-481AE7341111}"/>
                </a:ext>
              </a:extLst>
            </p:cNvPr>
            <p:cNvSpPr txBox="1"/>
            <p:nvPr/>
          </p:nvSpPr>
          <p:spPr>
            <a:xfrm>
              <a:off x="3710083" y="3439888"/>
              <a:ext cx="503664" cy="584775"/>
            </a:xfrm>
            <a:prstGeom prst="rect">
              <a:avLst/>
            </a:prstGeom>
            <a:noFill/>
          </p:spPr>
          <p:txBody>
            <a:bodyPr wrap="none" rtlCol="0">
              <a:spAutoFit/>
            </a:bodyPr>
            <a:lstStyle/>
            <a:p>
              <a:r>
                <a:rPr lang="en-US" dirty="0">
                  <a:solidFill>
                    <a:srgbClr val="FF6600"/>
                  </a:solidFill>
                </a:rPr>
                <a:t>O</a:t>
              </a:r>
            </a:p>
          </p:txBody>
        </p:sp>
        <p:sp>
          <p:nvSpPr>
            <p:cNvPr id="107" name="TextBox 106">
              <a:extLst>
                <a:ext uri="{FF2B5EF4-FFF2-40B4-BE49-F238E27FC236}">
                  <a16:creationId xmlns:a16="http://schemas.microsoft.com/office/drawing/2014/main" id="{F117DC79-917F-46E7-A39C-919728885610}"/>
                </a:ext>
              </a:extLst>
            </p:cNvPr>
            <p:cNvSpPr txBox="1"/>
            <p:nvPr/>
          </p:nvSpPr>
          <p:spPr>
            <a:xfrm>
              <a:off x="1875266" y="3441853"/>
              <a:ext cx="481222" cy="584775"/>
            </a:xfrm>
            <a:prstGeom prst="rect">
              <a:avLst/>
            </a:prstGeom>
            <a:noFill/>
          </p:spPr>
          <p:txBody>
            <a:bodyPr wrap="none" rtlCol="0">
              <a:spAutoFit/>
            </a:bodyPr>
            <a:lstStyle/>
            <a:p>
              <a:r>
                <a:rPr lang="en-US" dirty="0">
                  <a:solidFill>
                    <a:srgbClr val="FF6600"/>
                  </a:solidFill>
                </a:rPr>
                <a:t>A</a:t>
              </a:r>
            </a:p>
          </p:txBody>
        </p:sp>
        <p:sp>
          <p:nvSpPr>
            <p:cNvPr id="108" name="TextBox 107">
              <a:extLst>
                <a:ext uri="{FF2B5EF4-FFF2-40B4-BE49-F238E27FC236}">
                  <a16:creationId xmlns:a16="http://schemas.microsoft.com/office/drawing/2014/main" id="{BE6670D6-56BB-4D98-999B-D2674CA302B9}"/>
                </a:ext>
              </a:extLst>
            </p:cNvPr>
            <p:cNvSpPr txBox="1"/>
            <p:nvPr/>
          </p:nvSpPr>
          <p:spPr>
            <a:xfrm>
              <a:off x="409624" y="3427476"/>
              <a:ext cx="481222" cy="584775"/>
            </a:xfrm>
            <a:prstGeom prst="rect">
              <a:avLst/>
            </a:prstGeom>
            <a:noFill/>
          </p:spPr>
          <p:txBody>
            <a:bodyPr wrap="none" rtlCol="0">
              <a:spAutoFit/>
            </a:bodyPr>
            <a:lstStyle/>
            <a:p>
              <a:r>
                <a:rPr lang="en-US" dirty="0">
                  <a:solidFill>
                    <a:srgbClr val="FF6600"/>
                  </a:solidFill>
                </a:rPr>
                <a:t>V</a:t>
              </a:r>
            </a:p>
          </p:txBody>
        </p:sp>
      </p:grpSp>
    </p:spTree>
    <p:extLst>
      <p:ext uri="{BB962C8B-B14F-4D97-AF65-F5344CB8AC3E}">
        <p14:creationId xmlns:p14="http://schemas.microsoft.com/office/powerpoint/2010/main" val="6119492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ACC3-56F7-4021-A276-56A938DC60F5}"/>
              </a:ext>
            </a:extLst>
          </p:cNvPr>
          <p:cNvSpPr>
            <a:spLocks noGrp="1"/>
          </p:cNvSpPr>
          <p:nvPr>
            <p:ph type="title"/>
          </p:nvPr>
        </p:nvSpPr>
        <p:spPr>
          <a:xfrm>
            <a:off x="228600" y="762000"/>
            <a:ext cx="5304155" cy="762000"/>
          </a:xfrm>
        </p:spPr>
        <p:txBody>
          <a:bodyPr/>
          <a:lstStyle/>
          <a:p>
            <a:r>
              <a:rPr lang="en-US" dirty="0"/>
              <a:t>Distinct structures </a:t>
            </a:r>
            <a:br>
              <a:rPr lang="en-US" dirty="0"/>
            </a:br>
            <a:r>
              <a:rPr lang="en-US" dirty="0"/>
              <a:t>Similar representations</a:t>
            </a:r>
          </a:p>
        </p:txBody>
      </p:sp>
      <p:sp>
        <p:nvSpPr>
          <p:cNvPr id="4" name="Slide Number Placeholder 3">
            <a:extLst>
              <a:ext uri="{FF2B5EF4-FFF2-40B4-BE49-F238E27FC236}">
                <a16:creationId xmlns:a16="http://schemas.microsoft.com/office/drawing/2014/main" id="{589EBA2D-E97F-4258-B21B-7988B22B92DA}"/>
              </a:ext>
            </a:extLst>
          </p:cNvPr>
          <p:cNvSpPr>
            <a:spLocks noGrp="1"/>
          </p:cNvSpPr>
          <p:nvPr>
            <p:ph type="sldNum" sz="quarter" idx="10"/>
          </p:nvPr>
        </p:nvSpPr>
        <p:spPr/>
        <p:txBody>
          <a:bodyPr/>
          <a:lstStyle/>
          <a:p>
            <a:fld id="{01EF93C7-D0AB-41D7-8C62-1F8A9E33AE23}" type="slidenum">
              <a:rPr lang="en-US" smtClean="0"/>
              <a:pPr/>
              <a:t>48</a:t>
            </a:fld>
            <a:endParaRPr lang="en-US"/>
          </a:p>
        </p:txBody>
      </p:sp>
      <p:sp>
        <p:nvSpPr>
          <p:cNvPr id="135" name="TextBox 134">
            <a:extLst>
              <a:ext uri="{FF2B5EF4-FFF2-40B4-BE49-F238E27FC236}">
                <a16:creationId xmlns:a16="http://schemas.microsoft.com/office/drawing/2014/main" id="{66232458-8D52-4F27-9CBD-6BF9CF8825DF}"/>
              </a:ext>
            </a:extLst>
          </p:cNvPr>
          <p:cNvSpPr txBox="1"/>
          <p:nvPr/>
        </p:nvSpPr>
        <p:spPr>
          <a:xfrm>
            <a:off x="6096000" y="603564"/>
            <a:ext cx="3048000" cy="1569660"/>
          </a:xfrm>
          <a:prstGeom prst="rect">
            <a:avLst/>
          </a:prstGeom>
          <a:noFill/>
        </p:spPr>
        <p:txBody>
          <a:bodyPr wrap="square" rtlCol="0">
            <a:spAutoFit/>
          </a:bodyPr>
          <a:lstStyle/>
          <a:p>
            <a:pPr algn="l"/>
            <a:r>
              <a:rPr lang="en-US" u="sng" dirty="0">
                <a:solidFill>
                  <a:schemeClr val="bg1"/>
                </a:solidFill>
              </a:rPr>
              <a:t>O</a:t>
            </a:r>
            <a:r>
              <a:rPr lang="en-US" b="0" dirty="0">
                <a:solidFill>
                  <a:schemeClr val="bg1"/>
                </a:solidFill>
              </a:rPr>
              <a:t>bject</a:t>
            </a:r>
          </a:p>
          <a:p>
            <a:pPr algn="l"/>
            <a:r>
              <a:rPr lang="en-US" u="sng" dirty="0">
                <a:solidFill>
                  <a:schemeClr val="bg1"/>
                </a:solidFill>
              </a:rPr>
              <a:t>A</a:t>
            </a:r>
            <a:r>
              <a:rPr lang="en-US" b="0" dirty="0">
                <a:solidFill>
                  <a:schemeClr val="bg1"/>
                </a:solidFill>
              </a:rPr>
              <a:t>ttribute - triples</a:t>
            </a:r>
          </a:p>
          <a:p>
            <a:pPr algn="l"/>
            <a:r>
              <a:rPr lang="en-US" u="sng" dirty="0">
                <a:solidFill>
                  <a:schemeClr val="bg1"/>
                </a:solidFill>
              </a:rPr>
              <a:t>V</a:t>
            </a:r>
            <a:r>
              <a:rPr lang="en-US" b="0" dirty="0">
                <a:solidFill>
                  <a:schemeClr val="bg1"/>
                </a:solidFill>
              </a:rPr>
              <a:t>alue</a:t>
            </a:r>
          </a:p>
        </p:txBody>
      </p:sp>
      <p:sp>
        <p:nvSpPr>
          <p:cNvPr id="139" name="Arrow: Right 138">
            <a:extLst>
              <a:ext uri="{FF2B5EF4-FFF2-40B4-BE49-F238E27FC236}">
                <a16:creationId xmlns:a16="http://schemas.microsoft.com/office/drawing/2014/main" id="{596E00FD-D457-4C71-8D2A-7B1A3FA35DDC}"/>
              </a:ext>
            </a:extLst>
          </p:cNvPr>
          <p:cNvSpPr/>
          <p:nvPr/>
        </p:nvSpPr>
        <p:spPr bwMode="auto">
          <a:xfrm>
            <a:off x="5251450" y="1219200"/>
            <a:ext cx="556385" cy="22707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152" name="Group 151" descr="In similar way is the object-attribute-value john-son-mother added to the image">
            <a:extLst>
              <a:ext uri="{FF2B5EF4-FFF2-40B4-BE49-F238E27FC236}">
                <a16:creationId xmlns:a16="http://schemas.microsoft.com/office/drawing/2014/main" id="{00F94862-A9F0-462F-A935-B8EC1E532761}"/>
              </a:ext>
            </a:extLst>
          </p:cNvPr>
          <p:cNvGrpSpPr/>
          <p:nvPr/>
        </p:nvGrpSpPr>
        <p:grpSpPr>
          <a:xfrm>
            <a:off x="5305746" y="2741676"/>
            <a:ext cx="3457254" cy="4040124"/>
            <a:chOff x="5305746" y="2741676"/>
            <a:chExt cx="3457254" cy="4040124"/>
          </a:xfrm>
        </p:grpSpPr>
        <p:grpSp>
          <p:nvGrpSpPr>
            <p:cNvPr id="78" name="Group 77">
              <a:extLst>
                <a:ext uri="{FF2B5EF4-FFF2-40B4-BE49-F238E27FC236}">
                  <a16:creationId xmlns:a16="http://schemas.microsoft.com/office/drawing/2014/main" id="{9FAA562D-091C-4465-A05A-8D64DA23C4FA}"/>
                </a:ext>
              </a:extLst>
            </p:cNvPr>
            <p:cNvGrpSpPr/>
            <p:nvPr/>
          </p:nvGrpSpPr>
          <p:grpSpPr>
            <a:xfrm>
              <a:off x="6781800" y="4800600"/>
              <a:ext cx="1981200" cy="1981200"/>
              <a:chOff x="6781800" y="4800600"/>
              <a:chExt cx="1981200" cy="1981200"/>
            </a:xfrm>
          </p:grpSpPr>
          <p:sp>
            <p:nvSpPr>
              <p:cNvPr id="41" name="Rectangle 40">
                <a:extLst>
                  <a:ext uri="{FF2B5EF4-FFF2-40B4-BE49-F238E27FC236}">
                    <a16:creationId xmlns:a16="http://schemas.microsoft.com/office/drawing/2014/main" id="{B11FE018-FA03-47EB-B720-8FC145A6EDAB}"/>
                  </a:ext>
                </a:extLst>
              </p:cNvPr>
              <p:cNvSpPr/>
              <p:nvPr/>
            </p:nvSpPr>
            <p:spPr bwMode="auto">
              <a:xfrm>
                <a:off x="7531608" y="6166104"/>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42" name="Rectangle 41">
                <a:extLst>
                  <a:ext uri="{FF2B5EF4-FFF2-40B4-BE49-F238E27FC236}">
                    <a16:creationId xmlns:a16="http://schemas.microsoft.com/office/drawing/2014/main" id="{EDBF3387-E104-4762-B234-AFB6FA06EB88}"/>
                  </a:ext>
                </a:extLst>
              </p:cNvPr>
              <p:cNvSpPr/>
              <p:nvPr/>
            </p:nvSpPr>
            <p:spPr bwMode="auto">
              <a:xfrm>
                <a:off x="7391400" y="4953000"/>
                <a:ext cx="1185672"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sp>
            <p:nvSpPr>
              <p:cNvPr id="43" name="Rectangle 42">
                <a:extLst>
                  <a:ext uri="{FF2B5EF4-FFF2-40B4-BE49-F238E27FC236}">
                    <a16:creationId xmlns:a16="http://schemas.microsoft.com/office/drawing/2014/main" id="{89F6D46D-A4B4-4D7A-AAF5-E4FBEA7DBD88}"/>
                  </a:ext>
                </a:extLst>
              </p:cNvPr>
              <p:cNvSpPr/>
              <p:nvPr/>
            </p:nvSpPr>
            <p:spPr bwMode="auto">
              <a:xfrm>
                <a:off x="6781800"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son of</a:t>
                </a:r>
              </a:p>
            </p:txBody>
          </p:sp>
          <p:cxnSp>
            <p:nvCxnSpPr>
              <p:cNvPr id="44" name="Straight Arrow Connector 43">
                <a:extLst>
                  <a:ext uri="{FF2B5EF4-FFF2-40B4-BE49-F238E27FC236}">
                    <a16:creationId xmlns:a16="http://schemas.microsoft.com/office/drawing/2014/main" id="{6F34496F-E2E3-4185-98D3-FBE4B6F67C19}"/>
                  </a:ext>
                </a:extLst>
              </p:cNvPr>
              <p:cNvCxnSpPr>
                <a:cxnSpLocks/>
                <a:endCxn id="42" idx="2"/>
              </p:cNvCxnSpPr>
              <p:nvPr/>
            </p:nvCxnSpPr>
            <p:spPr bwMode="auto">
              <a:xfrm flipH="1" flipV="1">
                <a:off x="7984236" y="5410200"/>
                <a:ext cx="4574" cy="755904"/>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67" name="Rectangle 66">
                <a:extLst>
                  <a:ext uri="{FF2B5EF4-FFF2-40B4-BE49-F238E27FC236}">
                    <a16:creationId xmlns:a16="http://schemas.microsoft.com/office/drawing/2014/main" id="{05B40226-2C58-454B-A66F-87BA2E5B32DC}"/>
                  </a:ext>
                </a:extLst>
              </p:cNvPr>
              <p:cNvSpPr/>
              <p:nvPr/>
            </p:nvSpPr>
            <p:spPr bwMode="auto">
              <a:xfrm>
                <a:off x="6874509" y="4800600"/>
                <a:ext cx="1888491" cy="1981200"/>
              </a:xfrm>
              <a:prstGeom prst="rect">
                <a:avLst/>
              </a:prstGeom>
              <a:noFill/>
              <a:ln w="952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97" name="Straight Arrow Connector 96">
              <a:extLst>
                <a:ext uri="{FF2B5EF4-FFF2-40B4-BE49-F238E27FC236}">
                  <a16:creationId xmlns:a16="http://schemas.microsoft.com/office/drawing/2014/main" id="{66AB7F77-52DA-4669-9B94-29CFA6190013}"/>
                </a:ext>
              </a:extLst>
            </p:cNvPr>
            <p:cNvCxnSpPr>
              <a:cxnSpLocks/>
              <a:stCxn id="67" idx="0"/>
            </p:cNvCxnSpPr>
            <p:nvPr/>
          </p:nvCxnSpPr>
          <p:spPr bwMode="auto">
            <a:xfrm flipH="1" flipV="1">
              <a:off x="5305746" y="2741676"/>
              <a:ext cx="2513009" cy="2058924"/>
            </a:xfrm>
            <a:prstGeom prst="straightConnector1">
              <a:avLst/>
            </a:prstGeom>
            <a:solidFill>
              <a:schemeClr val="accent1"/>
            </a:solidFill>
            <a:ln w="28575" cap="flat" cmpd="sng" algn="ctr">
              <a:solidFill>
                <a:srgbClr val="1FE115"/>
              </a:solidFill>
              <a:prstDash val="solid"/>
              <a:round/>
              <a:headEnd type="none" w="lg" len="lg"/>
              <a:tailEnd type="triangle" w="lg" len="lg"/>
            </a:ln>
            <a:effectLst/>
          </p:spPr>
        </p:cxnSp>
        <p:cxnSp>
          <p:nvCxnSpPr>
            <p:cNvPr id="100" name="Straight Arrow Connector 99">
              <a:extLst>
                <a:ext uri="{FF2B5EF4-FFF2-40B4-BE49-F238E27FC236}">
                  <a16:creationId xmlns:a16="http://schemas.microsoft.com/office/drawing/2014/main" id="{007D536A-F7A0-454C-9A8F-7A7355608ACE}"/>
                </a:ext>
              </a:extLst>
            </p:cNvPr>
            <p:cNvCxnSpPr>
              <a:cxnSpLocks/>
              <a:stCxn id="67" idx="0"/>
            </p:cNvCxnSpPr>
            <p:nvPr/>
          </p:nvCxnSpPr>
          <p:spPr bwMode="auto">
            <a:xfrm flipV="1">
              <a:off x="7818755" y="2741676"/>
              <a:ext cx="439676" cy="2058924"/>
            </a:xfrm>
            <a:prstGeom prst="straightConnector1">
              <a:avLst/>
            </a:prstGeom>
            <a:solidFill>
              <a:schemeClr val="accent1"/>
            </a:solidFill>
            <a:ln w="28575" cap="flat" cmpd="sng" algn="ctr">
              <a:solidFill>
                <a:srgbClr val="1FE115"/>
              </a:solidFill>
              <a:prstDash val="solid"/>
              <a:round/>
              <a:headEnd type="none" w="lg" len="lg"/>
              <a:tailEnd type="triangle" w="lg" len="lg"/>
            </a:ln>
            <a:effectLst/>
          </p:spPr>
        </p:cxnSp>
        <p:cxnSp>
          <p:nvCxnSpPr>
            <p:cNvPr id="103" name="Straight Arrow Connector 102">
              <a:extLst>
                <a:ext uri="{FF2B5EF4-FFF2-40B4-BE49-F238E27FC236}">
                  <a16:creationId xmlns:a16="http://schemas.microsoft.com/office/drawing/2014/main" id="{261177F7-AC02-47D0-A9B6-F3C280299656}"/>
                </a:ext>
              </a:extLst>
            </p:cNvPr>
            <p:cNvCxnSpPr>
              <a:cxnSpLocks/>
              <a:stCxn id="67" idx="0"/>
            </p:cNvCxnSpPr>
            <p:nvPr/>
          </p:nvCxnSpPr>
          <p:spPr bwMode="auto">
            <a:xfrm flipH="1" flipV="1">
              <a:off x="6732495" y="2741676"/>
              <a:ext cx="1086260" cy="2058924"/>
            </a:xfrm>
            <a:prstGeom prst="straightConnector1">
              <a:avLst/>
            </a:prstGeom>
            <a:solidFill>
              <a:schemeClr val="accent1"/>
            </a:solidFill>
            <a:ln w="28575" cap="flat" cmpd="sng" algn="ctr">
              <a:solidFill>
                <a:srgbClr val="1FE115"/>
              </a:solidFill>
              <a:prstDash val="solid"/>
              <a:round/>
              <a:headEnd type="none" w="lg" len="lg"/>
              <a:tailEnd type="triangle" w="lg" len="lg"/>
            </a:ln>
            <a:effectLst/>
          </p:spPr>
        </p:cxnSp>
        <p:sp>
          <p:nvSpPr>
            <p:cNvPr id="146" name="TextBox 145">
              <a:extLst>
                <a:ext uri="{FF2B5EF4-FFF2-40B4-BE49-F238E27FC236}">
                  <a16:creationId xmlns:a16="http://schemas.microsoft.com/office/drawing/2014/main" id="{8FA6264F-1C2B-4549-9E09-6EA223F82AB4}"/>
                </a:ext>
              </a:extLst>
            </p:cNvPr>
            <p:cNvSpPr txBox="1"/>
            <p:nvPr/>
          </p:nvSpPr>
          <p:spPr>
            <a:xfrm>
              <a:off x="6730441" y="4177725"/>
              <a:ext cx="503664" cy="584775"/>
            </a:xfrm>
            <a:prstGeom prst="rect">
              <a:avLst/>
            </a:prstGeom>
            <a:noFill/>
          </p:spPr>
          <p:txBody>
            <a:bodyPr wrap="none" rtlCol="0">
              <a:spAutoFit/>
            </a:bodyPr>
            <a:lstStyle/>
            <a:p>
              <a:r>
                <a:rPr lang="en-US" dirty="0">
                  <a:solidFill>
                    <a:srgbClr val="1FE115"/>
                  </a:solidFill>
                </a:rPr>
                <a:t>O</a:t>
              </a:r>
            </a:p>
          </p:txBody>
        </p:sp>
        <p:sp>
          <p:nvSpPr>
            <p:cNvPr id="147" name="TextBox 146">
              <a:extLst>
                <a:ext uri="{FF2B5EF4-FFF2-40B4-BE49-F238E27FC236}">
                  <a16:creationId xmlns:a16="http://schemas.microsoft.com/office/drawing/2014/main" id="{D7E93748-42EF-4A03-84F0-C63E8AB66BFC}"/>
                </a:ext>
              </a:extLst>
            </p:cNvPr>
            <p:cNvSpPr txBox="1"/>
            <p:nvPr/>
          </p:nvSpPr>
          <p:spPr>
            <a:xfrm>
              <a:off x="7484087" y="3740997"/>
              <a:ext cx="481222" cy="584775"/>
            </a:xfrm>
            <a:prstGeom prst="rect">
              <a:avLst/>
            </a:prstGeom>
            <a:noFill/>
          </p:spPr>
          <p:txBody>
            <a:bodyPr wrap="none" rtlCol="0">
              <a:spAutoFit/>
            </a:bodyPr>
            <a:lstStyle/>
            <a:p>
              <a:r>
                <a:rPr lang="en-US" dirty="0">
                  <a:solidFill>
                    <a:srgbClr val="1FE115"/>
                  </a:solidFill>
                </a:rPr>
                <a:t>A</a:t>
              </a:r>
            </a:p>
          </p:txBody>
        </p:sp>
        <p:sp>
          <p:nvSpPr>
            <p:cNvPr id="148" name="TextBox 147">
              <a:extLst>
                <a:ext uri="{FF2B5EF4-FFF2-40B4-BE49-F238E27FC236}">
                  <a16:creationId xmlns:a16="http://schemas.microsoft.com/office/drawing/2014/main" id="{26D62F7F-4ED6-47F7-8E15-E444D315853F}"/>
                </a:ext>
              </a:extLst>
            </p:cNvPr>
            <p:cNvSpPr txBox="1"/>
            <p:nvPr/>
          </p:nvSpPr>
          <p:spPr>
            <a:xfrm>
              <a:off x="7956728" y="4175980"/>
              <a:ext cx="481222" cy="584775"/>
            </a:xfrm>
            <a:prstGeom prst="rect">
              <a:avLst/>
            </a:prstGeom>
            <a:noFill/>
          </p:spPr>
          <p:txBody>
            <a:bodyPr wrap="none" rtlCol="0">
              <a:spAutoFit/>
            </a:bodyPr>
            <a:lstStyle/>
            <a:p>
              <a:r>
                <a:rPr lang="en-US" dirty="0">
                  <a:solidFill>
                    <a:srgbClr val="1FE115"/>
                  </a:solidFill>
                </a:rPr>
                <a:t>V</a:t>
              </a:r>
            </a:p>
          </p:txBody>
        </p:sp>
      </p:grpSp>
      <p:sp>
        <p:nvSpPr>
          <p:cNvPr id="68" name="Rectangle 67" descr="The nodes of the previous graph are here arranged as a list with no edges between them">
            <a:extLst>
              <a:ext uri="{FF2B5EF4-FFF2-40B4-BE49-F238E27FC236}">
                <a16:creationId xmlns:a16="http://schemas.microsoft.com/office/drawing/2014/main" id="{81D9CA0B-7728-49E6-997E-BB70990909E1}"/>
              </a:ext>
            </a:extLst>
          </p:cNvPr>
          <p:cNvSpPr/>
          <p:nvPr/>
        </p:nvSpPr>
        <p:spPr bwMode="auto">
          <a:xfrm>
            <a:off x="4848546"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69" name="Rectangle 68" descr="The nodes of the previous graph are here arranged as a list with no edges between them">
            <a:extLst>
              <a:ext uri="{FF2B5EF4-FFF2-40B4-BE49-F238E27FC236}">
                <a16:creationId xmlns:a16="http://schemas.microsoft.com/office/drawing/2014/main" id="{9D6F5487-7702-449B-95BB-9590FEEB5B63}"/>
              </a:ext>
            </a:extLst>
          </p:cNvPr>
          <p:cNvSpPr/>
          <p:nvPr/>
        </p:nvSpPr>
        <p:spPr bwMode="auto">
          <a:xfrm>
            <a:off x="190347"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sp>
        <p:nvSpPr>
          <p:cNvPr id="70" name="Rectangle 69" descr="The nodes of the previous graph are here arranged as a list with no edges between them">
            <a:extLst>
              <a:ext uri="{FF2B5EF4-FFF2-40B4-BE49-F238E27FC236}">
                <a16:creationId xmlns:a16="http://schemas.microsoft.com/office/drawing/2014/main" id="{4F79F3DA-4709-4DE0-9837-BD5220246D8B}"/>
              </a:ext>
            </a:extLst>
          </p:cNvPr>
          <p:cNvSpPr/>
          <p:nvPr/>
        </p:nvSpPr>
        <p:spPr bwMode="auto">
          <a:xfrm>
            <a:off x="6275295" y="228447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71" name="Rectangle 70" descr="The nodes of the previous graph are here arranged as a list with no edges between them">
            <a:extLst>
              <a:ext uri="{FF2B5EF4-FFF2-40B4-BE49-F238E27FC236}">
                <a16:creationId xmlns:a16="http://schemas.microsoft.com/office/drawing/2014/main" id="{8740241B-1F4F-429A-A025-8B45BF30E6BA}"/>
              </a:ext>
            </a:extLst>
          </p:cNvPr>
          <p:cNvSpPr/>
          <p:nvPr/>
        </p:nvSpPr>
        <p:spPr bwMode="auto">
          <a:xfrm>
            <a:off x="1617096" y="2284476"/>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73" name="Rectangle 72" descr="The nodes of the previous graph are here arranged as a list with no edges between them">
            <a:extLst>
              <a:ext uri="{FF2B5EF4-FFF2-40B4-BE49-F238E27FC236}">
                <a16:creationId xmlns:a16="http://schemas.microsoft.com/office/drawing/2014/main" id="{9125FE90-BF85-4CC2-9AA3-8E61EF56EDA1}"/>
              </a:ext>
            </a:extLst>
          </p:cNvPr>
          <p:cNvSpPr/>
          <p:nvPr/>
        </p:nvSpPr>
        <p:spPr bwMode="auto">
          <a:xfrm>
            <a:off x="3150525" y="2284476"/>
            <a:ext cx="1185672"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child</a:t>
            </a:r>
          </a:p>
        </p:txBody>
      </p:sp>
      <p:sp>
        <p:nvSpPr>
          <p:cNvPr id="74" name="Rectangle 73" descr="The nodes of the previous graph are here arranged as a list with no edges between them">
            <a:extLst>
              <a:ext uri="{FF2B5EF4-FFF2-40B4-BE49-F238E27FC236}">
                <a16:creationId xmlns:a16="http://schemas.microsoft.com/office/drawing/2014/main" id="{F790E778-FFFD-4B78-AA91-684DC1560C14}"/>
              </a:ext>
            </a:extLst>
          </p:cNvPr>
          <p:cNvSpPr/>
          <p:nvPr/>
        </p:nvSpPr>
        <p:spPr bwMode="auto">
          <a:xfrm>
            <a:off x="7702046" y="2284476"/>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grpSp>
        <p:nvGrpSpPr>
          <p:cNvPr id="80" name="Group 79" descr="In similar way is the object-attribute-value son-child-mother added to the image">
            <a:extLst>
              <a:ext uri="{FF2B5EF4-FFF2-40B4-BE49-F238E27FC236}">
                <a16:creationId xmlns:a16="http://schemas.microsoft.com/office/drawing/2014/main" id="{9EBFE36F-87D5-4C80-989F-800EED429451}"/>
              </a:ext>
            </a:extLst>
          </p:cNvPr>
          <p:cNvGrpSpPr/>
          <p:nvPr/>
        </p:nvGrpSpPr>
        <p:grpSpPr>
          <a:xfrm>
            <a:off x="3743361" y="2741676"/>
            <a:ext cx="4515070" cy="4040124"/>
            <a:chOff x="3743361" y="2741676"/>
            <a:chExt cx="4515070" cy="4040124"/>
          </a:xfrm>
        </p:grpSpPr>
        <p:grpSp>
          <p:nvGrpSpPr>
            <p:cNvPr id="81" name="Group 80">
              <a:extLst>
                <a:ext uri="{FF2B5EF4-FFF2-40B4-BE49-F238E27FC236}">
                  <a16:creationId xmlns:a16="http://schemas.microsoft.com/office/drawing/2014/main" id="{5890622D-23C8-488B-9CD9-EAF241C8B8A0}"/>
                </a:ext>
              </a:extLst>
            </p:cNvPr>
            <p:cNvGrpSpPr/>
            <p:nvPr/>
          </p:nvGrpSpPr>
          <p:grpSpPr>
            <a:xfrm>
              <a:off x="4588509" y="4800600"/>
              <a:ext cx="1888491" cy="1981200"/>
              <a:chOff x="4588509" y="4800600"/>
              <a:chExt cx="1888491" cy="1981200"/>
            </a:xfrm>
          </p:grpSpPr>
          <p:sp>
            <p:nvSpPr>
              <p:cNvPr id="92" name="Rectangle 91">
                <a:extLst>
                  <a:ext uri="{FF2B5EF4-FFF2-40B4-BE49-F238E27FC236}">
                    <a16:creationId xmlns:a16="http://schemas.microsoft.com/office/drawing/2014/main" id="{928A2ABB-AD89-40AD-91CD-621C7910B255}"/>
                  </a:ext>
                </a:extLst>
              </p:cNvPr>
              <p:cNvSpPr/>
              <p:nvPr/>
            </p:nvSpPr>
            <p:spPr bwMode="auto">
              <a:xfrm>
                <a:off x="5338317" y="6166104"/>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93" name="Rectangle 92">
                <a:extLst>
                  <a:ext uri="{FF2B5EF4-FFF2-40B4-BE49-F238E27FC236}">
                    <a16:creationId xmlns:a16="http://schemas.microsoft.com/office/drawing/2014/main" id="{4D17E715-0DEC-449C-A8B3-B5783F4898C3}"/>
                  </a:ext>
                </a:extLst>
              </p:cNvPr>
              <p:cNvSpPr/>
              <p:nvPr/>
            </p:nvSpPr>
            <p:spPr bwMode="auto">
              <a:xfrm>
                <a:off x="5251450" y="4953000"/>
                <a:ext cx="111277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mother</a:t>
                </a:r>
              </a:p>
            </p:txBody>
          </p:sp>
          <p:sp>
            <p:nvSpPr>
              <p:cNvPr id="95" name="Rectangle 94">
                <a:extLst>
                  <a:ext uri="{FF2B5EF4-FFF2-40B4-BE49-F238E27FC236}">
                    <a16:creationId xmlns:a16="http://schemas.microsoft.com/office/drawing/2014/main" id="{FDCF3EA3-00A1-475A-AE68-D1B6237B0706}"/>
                  </a:ext>
                </a:extLst>
              </p:cNvPr>
              <p:cNvSpPr/>
              <p:nvPr/>
            </p:nvSpPr>
            <p:spPr bwMode="auto">
              <a:xfrm>
                <a:off x="4588509"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96" name="Straight Arrow Connector 95">
                <a:extLst>
                  <a:ext uri="{FF2B5EF4-FFF2-40B4-BE49-F238E27FC236}">
                    <a16:creationId xmlns:a16="http://schemas.microsoft.com/office/drawing/2014/main" id="{FE8A1003-665E-47E3-B9B4-024E163CFFE7}"/>
                  </a:ext>
                </a:extLst>
              </p:cNvPr>
              <p:cNvCxnSpPr>
                <a:cxnSpLocks/>
                <a:endCxn id="93" idx="2"/>
              </p:cNvCxnSpPr>
              <p:nvPr/>
            </p:nvCxnSpPr>
            <p:spPr bwMode="auto">
              <a:xfrm flipV="1">
                <a:off x="5795517" y="5410200"/>
                <a:ext cx="12318" cy="755904"/>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98" name="Rectangle 97">
                <a:extLst>
                  <a:ext uri="{FF2B5EF4-FFF2-40B4-BE49-F238E27FC236}">
                    <a16:creationId xmlns:a16="http://schemas.microsoft.com/office/drawing/2014/main" id="{499D1BEF-C15B-4F0F-810F-738718371CD0}"/>
                  </a:ext>
                </a:extLst>
              </p:cNvPr>
              <p:cNvSpPr/>
              <p:nvPr/>
            </p:nvSpPr>
            <p:spPr bwMode="auto">
              <a:xfrm>
                <a:off x="4588509" y="4800600"/>
                <a:ext cx="1888491" cy="1981200"/>
              </a:xfrm>
              <a:prstGeom prst="rect">
                <a:avLst/>
              </a:prstGeom>
              <a:no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83" name="Straight Arrow Connector 82">
              <a:extLst>
                <a:ext uri="{FF2B5EF4-FFF2-40B4-BE49-F238E27FC236}">
                  <a16:creationId xmlns:a16="http://schemas.microsoft.com/office/drawing/2014/main" id="{D42C22F8-C609-4282-BA43-36C002CAD0F8}"/>
                </a:ext>
              </a:extLst>
            </p:cNvPr>
            <p:cNvCxnSpPr>
              <a:cxnSpLocks/>
              <a:stCxn id="98" idx="0"/>
            </p:cNvCxnSpPr>
            <p:nvPr/>
          </p:nvCxnSpPr>
          <p:spPr bwMode="auto">
            <a:xfrm flipV="1">
              <a:off x="5532755" y="2741676"/>
              <a:ext cx="1199740" cy="2058924"/>
            </a:xfrm>
            <a:prstGeom prst="straightConnector1">
              <a:avLst/>
            </a:prstGeom>
            <a:solidFill>
              <a:schemeClr val="accent1"/>
            </a:solidFill>
            <a:ln w="28575" cap="flat" cmpd="sng" algn="ctr">
              <a:solidFill>
                <a:srgbClr val="FFFF00"/>
              </a:solidFill>
              <a:prstDash val="solid"/>
              <a:round/>
              <a:headEnd type="none" w="lg" len="lg"/>
              <a:tailEnd type="triangle" w="lg" len="lg"/>
            </a:ln>
            <a:effectLst/>
          </p:spPr>
        </p:cxnSp>
        <p:cxnSp>
          <p:nvCxnSpPr>
            <p:cNvPr id="84" name="Straight Arrow Connector 83">
              <a:extLst>
                <a:ext uri="{FF2B5EF4-FFF2-40B4-BE49-F238E27FC236}">
                  <a16:creationId xmlns:a16="http://schemas.microsoft.com/office/drawing/2014/main" id="{BBF5462C-7C51-4406-AE98-E47383EA17A6}"/>
                </a:ext>
              </a:extLst>
            </p:cNvPr>
            <p:cNvCxnSpPr>
              <a:cxnSpLocks/>
              <a:stCxn id="98" idx="0"/>
            </p:cNvCxnSpPr>
            <p:nvPr/>
          </p:nvCxnSpPr>
          <p:spPr bwMode="auto">
            <a:xfrm flipV="1">
              <a:off x="5532755" y="2741676"/>
              <a:ext cx="2725676" cy="2058924"/>
            </a:xfrm>
            <a:prstGeom prst="straightConnector1">
              <a:avLst/>
            </a:prstGeom>
            <a:solidFill>
              <a:schemeClr val="accent1"/>
            </a:solidFill>
            <a:ln w="28575" cap="flat" cmpd="sng" algn="ctr">
              <a:solidFill>
                <a:srgbClr val="FFFF00"/>
              </a:solidFill>
              <a:prstDash val="solid"/>
              <a:round/>
              <a:headEnd type="none" w="lg" len="lg"/>
              <a:tailEnd type="triangle" w="lg" len="lg"/>
            </a:ln>
            <a:effectLst/>
          </p:spPr>
        </p:cxnSp>
        <p:cxnSp>
          <p:nvCxnSpPr>
            <p:cNvPr id="86" name="Straight Arrow Connector 85">
              <a:extLst>
                <a:ext uri="{FF2B5EF4-FFF2-40B4-BE49-F238E27FC236}">
                  <a16:creationId xmlns:a16="http://schemas.microsoft.com/office/drawing/2014/main" id="{D4F99D6B-261E-4F37-BE79-5117D4E1B741}"/>
                </a:ext>
              </a:extLst>
            </p:cNvPr>
            <p:cNvCxnSpPr>
              <a:cxnSpLocks/>
              <a:stCxn id="98" idx="0"/>
            </p:cNvCxnSpPr>
            <p:nvPr/>
          </p:nvCxnSpPr>
          <p:spPr bwMode="auto">
            <a:xfrm flipH="1" flipV="1">
              <a:off x="3743361" y="2741676"/>
              <a:ext cx="1789394" cy="2058924"/>
            </a:xfrm>
            <a:prstGeom prst="straightConnector1">
              <a:avLst/>
            </a:prstGeom>
            <a:solidFill>
              <a:schemeClr val="accent1"/>
            </a:solidFill>
            <a:ln w="28575" cap="flat" cmpd="sng" algn="ctr">
              <a:solidFill>
                <a:srgbClr val="FFFF00"/>
              </a:solidFill>
              <a:prstDash val="solid"/>
              <a:round/>
              <a:headEnd type="none" w="lg" len="lg"/>
              <a:tailEnd type="triangle" w="lg" len="lg"/>
            </a:ln>
            <a:effectLst/>
          </p:spPr>
        </p:cxnSp>
        <p:sp>
          <p:nvSpPr>
            <p:cNvPr id="87" name="TextBox 86">
              <a:extLst>
                <a:ext uri="{FF2B5EF4-FFF2-40B4-BE49-F238E27FC236}">
                  <a16:creationId xmlns:a16="http://schemas.microsoft.com/office/drawing/2014/main" id="{332E825C-0486-486C-943C-2DAF828303A8}"/>
                </a:ext>
              </a:extLst>
            </p:cNvPr>
            <p:cNvSpPr txBox="1"/>
            <p:nvPr/>
          </p:nvSpPr>
          <p:spPr>
            <a:xfrm>
              <a:off x="6351857" y="3263747"/>
              <a:ext cx="503664" cy="584775"/>
            </a:xfrm>
            <a:prstGeom prst="rect">
              <a:avLst/>
            </a:prstGeom>
            <a:noFill/>
          </p:spPr>
          <p:txBody>
            <a:bodyPr wrap="none" rtlCol="0">
              <a:spAutoFit/>
            </a:bodyPr>
            <a:lstStyle/>
            <a:p>
              <a:r>
                <a:rPr lang="en-US" dirty="0">
                  <a:solidFill>
                    <a:srgbClr val="FFFF00"/>
                  </a:solidFill>
                </a:rPr>
                <a:t>O</a:t>
              </a:r>
            </a:p>
          </p:txBody>
        </p:sp>
        <p:sp>
          <p:nvSpPr>
            <p:cNvPr id="89" name="TextBox 88">
              <a:extLst>
                <a:ext uri="{FF2B5EF4-FFF2-40B4-BE49-F238E27FC236}">
                  <a16:creationId xmlns:a16="http://schemas.microsoft.com/office/drawing/2014/main" id="{C351B5C4-2F4A-446B-8802-1EB46479D82E}"/>
                </a:ext>
              </a:extLst>
            </p:cNvPr>
            <p:cNvSpPr txBox="1"/>
            <p:nvPr/>
          </p:nvSpPr>
          <p:spPr>
            <a:xfrm>
              <a:off x="4534392" y="3223260"/>
              <a:ext cx="481222" cy="584775"/>
            </a:xfrm>
            <a:prstGeom prst="rect">
              <a:avLst/>
            </a:prstGeom>
            <a:noFill/>
          </p:spPr>
          <p:txBody>
            <a:bodyPr wrap="none" rtlCol="0">
              <a:spAutoFit/>
            </a:bodyPr>
            <a:lstStyle/>
            <a:p>
              <a:r>
                <a:rPr lang="en-US" dirty="0">
                  <a:solidFill>
                    <a:srgbClr val="FFFF00"/>
                  </a:solidFill>
                </a:rPr>
                <a:t>A</a:t>
              </a:r>
            </a:p>
          </p:txBody>
        </p:sp>
        <p:sp>
          <p:nvSpPr>
            <p:cNvPr id="90" name="TextBox 89">
              <a:extLst>
                <a:ext uri="{FF2B5EF4-FFF2-40B4-BE49-F238E27FC236}">
                  <a16:creationId xmlns:a16="http://schemas.microsoft.com/office/drawing/2014/main" id="{9312021C-635B-4D28-A9FA-16A30FC7A5FC}"/>
                </a:ext>
              </a:extLst>
            </p:cNvPr>
            <p:cNvSpPr txBox="1"/>
            <p:nvPr/>
          </p:nvSpPr>
          <p:spPr>
            <a:xfrm>
              <a:off x="7367378" y="3276600"/>
              <a:ext cx="481222" cy="584775"/>
            </a:xfrm>
            <a:prstGeom prst="rect">
              <a:avLst/>
            </a:prstGeom>
            <a:noFill/>
          </p:spPr>
          <p:txBody>
            <a:bodyPr wrap="none" rtlCol="0">
              <a:spAutoFit/>
            </a:bodyPr>
            <a:lstStyle/>
            <a:p>
              <a:r>
                <a:rPr lang="en-US" dirty="0">
                  <a:solidFill>
                    <a:srgbClr val="FFFF00"/>
                  </a:solidFill>
                </a:rPr>
                <a:t>V</a:t>
              </a:r>
            </a:p>
          </p:txBody>
        </p:sp>
      </p:grpSp>
      <p:grpSp>
        <p:nvGrpSpPr>
          <p:cNvPr id="99" name="Group 98" descr="In similar way is the object-attribute-value son-child-parent added to the image">
            <a:extLst>
              <a:ext uri="{FF2B5EF4-FFF2-40B4-BE49-F238E27FC236}">
                <a16:creationId xmlns:a16="http://schemas.microsoft.com/office/drawing/2014/main" id="{08AE7AE3-509B-477E-9BCC-9065FB6E07BD}"/>
              </a:ext>
            </a:extLst>
          </p:cNvPr>
          <p:cNvGrpSpPr/>
          <p:nvPr/>
        </p:nvGrpSpPr>
        <p:grpSpPr>
          <a:xfrm>
            <a:off x="2127636" y="2741676"/>
            <a:ext cx="4604859" cy="4040124"/>
            <a:chOff x="2127636" y="2741676"/>
            <a:chExt cx="4604859" cy="4040124"/>
          </a:xfrm>
        </p:grpSpPr>
        <p:grpSp>
          <p:nvGrpSpPr>
            <p:cNvPr id="101" name="Group 100">
              <a:extLst>
                <a:ext uri="{FF2B5EF4-FFF2-40B4-BE49-F238E27FC236}">
                  <a16:creationId xmlns:a16="http://schemas.microsoft.com/office/drawing/2014/main" id="{0700AAA0-D726-4977-9F93-0EFBDF3B8504}"/>
                </a:ext>
              </a:extLst>
            </p:cNvPr>
            <p:cNvGrpSpPr/>
            <p:nvPr/>
          </p:nvGrpSpPr>
          <p:grpSpPr>
            <a:xfrm>
              <a:off x="2395219" y="4800600"/>
              <a:ext cx="1833243" cy="1981200"/>
              <a:chOff x="2395219" y="4800600"/>
              <a:chExt cx="1833243" cy="1981200"/>
            </a:xfrm>
          </p:grpSpPr>
          <p:sp>
            <p:nvSpPr>
              <p:cNvPr id="109" name="Rectangle 108">
                <a:extLst>
                  <a:ext uri="{FF2B5EF4-FFF2-40B4-BE49-F238E27FC236}">
                    <a16:creationId xmlns:a16="http://schemas.microsoft.com/office/drawing/2014/main" id="{508E7150-3868-42DE-A251-77130BA05A11}"/>
                  </a:ext>
                </a:extLst>
              </p:cNvPr>
              <p:cNvSpPr/>
              <p:nvPr/>
            </p:nvSpPr>
            <p:spPr bwMode="auto">
              <a:xfrm>
                <a:off x="3145027" y="6163056"/>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son</a:t>
                </a:r>
              </a:p>
            </p:txBody>
          </p:sp>
          <p:sp>
            <p:nvSpPr>
              <p:cNvPr id="110" name="Rectangle 109">
                <a:extLst>
                  <a:ext uri="{FF2B5EF4-FFF2-40B4-BE49-F238E27FC236}">
                    <a16:creationId xmlns:a16="http://schemas.microsoft.com/office/drawing/2014/main" id="{25D3B196-8E6C-46A5-9731-70700AA7873A}"/>
                  </a:ext>
                </a:extLst>
              </p:cNvPr>
              <p:cNvSpPr/>
              <p:nvPr/>
            </p:nvSpPr>
            <p:spPr bwMode="auto">
              <a:xfrm>
                <a:off x="3091687" y="4949952"/>
                <a:ext cx="102108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FFFF00"/>
                    </a:solidFill>
                    <a:effectLst/>
                    <a:latin typeface="Times" pitchFamily="122" charset="0"/>
                  </a:rPr>
                  <a:t>parent</a:t>
                </a:r>
              </a:p>
            </p:txBody>
          </p:sp>
          <p:sp>
            <p:nvSpPr>
              <p:cNvPr id="111" name="Rectangle 110">
                <a:extLst>
                  <a:ext uri="{FF2B5EF4-FFF2-40B4-BE49-F238E27FC236}">
                    <a16:creationId xmlns:a16="http://schemas.microsoft.com/office/drawing/2014/main" id="{FCCA33D8-E118-48B0-871F-25B195D3F9F2}"/>
                  </a:ext>
                </a:extLst>
              </p:cNvPr>
              <p:cNvSpPr/>
              <p:nvPr/>
            </p:nvSpPr>
            <p:spPr bwMode="auto">
              <a:xfrm>
                <a:off x="2395219"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cxnSp>
            <p:nvCxnSpPr>
              <p:cNvPr id="112" name="Straight Arrow Connector 111">
                <a:extLst>
                  <a:ext uri="{FF2B5EF4-FFF2-40B4-BE49-F238E27FC236}">
                    <a16:creationId xmlns:a16="http://schemas.microsoft.com/office/drawing/2014/main" id="{91068A32-3EBD-475D-912F-D50C5F1B898C}"/>
                  </a:ext>
                </a:extLst>
              </p:cNvPr>
              <p:cNvCxnSpPr>
                <a:cxnSpLocks/>
                <a:endCxn id="110" idx="2"/>
              </p:cNvCxnSpPr>
              <p:nvPr/>
            </p:nvCxnSpPr>
            <p:spPr bwMode="auto">
              <a:xfrm flipV="1">
                <a:off x="3602227" y="5407152"/>
                <a:ext cx="0" cy="755904"/>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113" name="Rectangle 112">
                <a:extLst>
                  <a:ext uri="{FF2B5EF4-FFF2-40B4-BE49-F238E27FC236}">
                    <a16:creationId xmlns:a16="http://schemas.microsoft.com/office/drawing/2014/main" id="{E2D7F9EC-7AC3-4795-A310-4780A066BC48}"/>
                  </a:ext>
                </a:extLst>
              </p:cNvPr>
              <p:cNvSpPr/>
              <p:nvPr/>
            </p:nvSpPr>
            <p:spPr bwMode="auto">
              <a:xfrm>
                <a:off x="2438400" y="4800600"/>
                <a:ext cx="1790062" cy="1981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102" name="Straight Arrow Connector 101">
              <a:extLst>
                <a:ext uri="{FF2B5EF4-FFF2-40B4-BE49-F238E27FC236}">
                  <a16:creationId xmlns:a16="http://schemas.microsoft.com/office/drawing/2014/main" id="{468F009C-E206-4A3C-9CBA-E91A9539E4EC}"/>
                </a:ext>
              </a:extLst>
            </p:cNvPr>
            <p:cNvCxnSpPr>
              <a:cxnSpLocks/>
              <a:stCxn id="113" idx="0"/>
            </p:cNvCxnSpPr>
            <p:nvPr/>
          </p:nvCxnSpPr>
          <p:spPr bwMode="auto">
            <a:xfrm flipV="1">
              <a:off x="3333431" y="2741676"/>
              <a:ext cx="3399064"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cxnSp>
          <p:nvCxnSpPr>
            <p:cNvPr id="104" name="Straight Arrow Connector 103">
              <a:extLst>
                <a:ext uri="{FF2B5EF4-FFF2-40B4-BE49-F238E27FC236}">
                  <a16:creationId xmlns:a16="http://schemas.microsoft.com/office/drawing/2014/main" id="{643A89D5-FE08-441E-846F-06CC6E5A3DCA}"/>
                </a:ext>
              </a:extLst>
            </p:cNvPr>
            <p:cNvCxnSpPr>
              <a:cxnSpLocks/>
              <a:stCxn id="113" idx="0"/>
            </p:cNvCxnSpPr>
            <p:nvPr/>
          </p:nvCxnSpPr>
          <p:spPr bwMode="auto">
            <a:xfrm flipH="1" flipV="1">
              <a:off x="2127636" y="2741676"/>
              <a:ext cx="1205795"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cxnSp>
          <p:nvCxnSpPr>
            <p:cNvPr id="105" name="Straight Arrow Connector 104">
              <a:extLst>
                <a:ext uri="{FF2B5EF4-FFF2-40B4-BE49-F238E27FC236}">
                  <a16:creationId xmlns:a16="http://schemas.microsoft.com/office/drawing/2014/main" id="{ECC39ECA-41CF-417F-9D7D-F29B3C53FB1E}"/>
                </a:ext>
              </a:extLst>
            </p:cNvPr>
            <p:cNvCxnSpPr>
              <a:cxnSpLocks/>
              <a:stCxn id="113" idx="0"/>
            </p:cNvCxnSpPr>
            <p:nvPr/>
          </p:nvCxnSpPr>
          <p:spPr bwMode="auto">
            <a:xfrm flipV="1">
              <a:off x="3333431" y="2741676"/>
              <a:ext cx="409930" cy="2058924"/>
            </a:xfrm>
            <a:prstGeom prst="straightConnector1">
              <a:avLst/>
            </a:prstGeom>
            <a:solidFill>
              <a:schemeClr val="accent1"/>
            </a:solidFill>
            <a:ln w="28575" cap="flat" cmpd="sng" algn="ctr">
              <a:solidFill>
                <a:schemeClr val="bg1"/>
              </a:solidFill>
              <a:prstDash val="solid"/>
              <a:round/>
              <a:headEnd type="none" w="lg" len="lg"/>
              <a:tailEnd type="triangle" w="lg" len="lg"/>
            </a:ln>
            <a:effectLst/>
          </p:spPr>
        </p:cxnSp>
        <p:sp>
          <p:nvSpPr>
            <p:cNvPr id="106" name="TextBox 105">
              <a:extLst>
                <a:ext uri="{FF2B5EF4-FFF2-40B4-BE49-F238E27FC236}">
                  <a16:creationId xmlns:a16="http://schemas.microsoft.com/office/drawing/2014/main" id="{9B86A530-CA28-419B-93DA-950398153098}"/>
                </a:ext>
              </a:extLst>
            </p:cNvPr>
            <p:cNvSpPr txBox="1"/>
            <p:nvPr/>
          </p:nvSpPr>
          <p:spPr>
            <a:xfrm>
              <a:off x="4191000" y="4061460"/>
              <a:ext cx="503664" cy="584775"/>
            </a:xfrm>
            <a:prstGeom prst="rect">
              <a:avLst/>
            </a:prstGeom>
            <a:noFill/>
          </p:spPr>
          <p:txBody>
            <a:bodyPr wrap="none" rtlCol="0">
              <a:spAutoFit/>
            </a:bodyPr>
            <a:lstStyle/>
            <a:p>
              <a:r>
                <a:rPr lang="en-US" dirty="0">
                  <a:solidFill>
                    <a:schemeClr val="bg1"/>
                  </a:solidFill>
                </a:rPr>
                <a:t>O</a:t>
              </a:r>
            </a:p>
          </p:txBody>
        </p:sp>
        <p:sp>
          <p:nvSpPr>
            <p:cNvPr id="107" name="TextBox 106">
              <a:extLst>
                <a:ext uri="{FF2B5EF4-FFF2-40B4-BE49-F238E27FC236}">
                  <a16:creationId xmlns:a16="http://schemas.microsoft.com/office/drawing/2014/main" id="{B8CD3A9E-F507-4AB1-AEEA-41D81773C924}"/>
                </a:ext>
              </a:extLst>
            </p:cNvPr>
            <p:cNvSpPr txBox="1"/>
            <p:nvPr/>
          </p:nvSpPr>
          <p:spPr>
            <a:xfrm>
              <a:off x="3352800" y="4063425"/>
              <a:ext cx="481222" cy="584775"/>
            </a:xfrm>
            <a:prstGeom prst="rect">
              <a:avLst/>
            </a:prstGeom>
            <a:noFill/>
          </p:spPr>
          <p:txBody>
            <a:bodyPr wrap="none" rtlCol="0">
              <a:spAutoFit/>
            </a:bodyPr>
            <a:lstStyle/>
            <a:p>
              <a:r>
                <a:rPr lang="en-US" dirty="0">
                  <a:solidFill>
                    <a:schemeClr val="bg1"/>
                  </a:solidFill>
                </a:rPr>
                <a:t>A</a:t>
              </a:r>
            </a:p>
          </p:txBody>
        </p:sp>
        <p:sp>
          <p:nvSpPr>
            <p:cNvPr id="108" name="TextBox 107">
              <a:extLst>
                <a:ext uri="{FF2B5EF4-FFF2-40B4-BE49-F238E27FC236}">
                  <a16:creationId xmlns:a16="http://schemas.microsoft.com/office/drawing/2014/main" id="{B25BD4E6-AA5E-4D45-AB92-0D4F778293E5}"/>
                </a:ext>
              </a:extLst>
            </p:cNvPr>
            <p:cNvSpPr txBox="1"/>
            <p:nvPr/>
          </p:nvSpPr>
          <p:spPr>
            <a:xfrm>
              <a:off x="2514600" y="4049048"/>
              <a:ext cx="481222" cy="584775"/>
            </a:xfrm>
            <a:prstGeom prst="rect">
              <a:avLst/>
            </a:prstGeom>
            <a:noFill/>
          </p:spPr>
          <p:txBody>
            <a:bodyPr wrap="none" rtlCol="0">
              <a:spAutoFit/>
            </a:bodyPr>
            <a:lstStyle/>
            <a:p>
              <a:r>
                <a:rPr lang="en-US" dirty="0">
                  <a:solidFill>
                    <a:schemeClr val="bg1"/>
                  </a:solidFill>
                </a:rPr>
                <a:t>V</a:t>
              </a:r>
            </a:p>
          </p:txBody>
        </p:sp>
      </p:grpSp>
      <p:grpSp>
        <p:nvGrpSpPr>
          <p:cNvPr id="114" name="Group 113" descr="The binary relation 'child of' between John and Mary is now represented as an object-attribute-value triple with Object = John, Attribute = child and Value = Mary">
            <a:extLst>
              <a:ext uri="{FF2B5EF4-FFF2-40B4-BE49-F238E27FC236}">
                <a16:creationId xmlns:a16="http://schemas.microsoft.com/office/drawing/2014/main" id="{DEA6F080-5086-49AC-BCA7-74AD0F532A76}"/>
              </a:ext>
            </a:extLst>
          </p:cNvPr>
          <p:cNvGrpSpPr/>
          <p:nvPr/>
        </p:nvGrpSpPr>
        <p:grpSpPr>
          <a:xfrm>
            <a:off x="381000" y="2741676"/>
            <a:ext cx="4924746" cy="4040124"/>
            <a:chOff x="381000" y="2741676"/>
            <a:chExt cx="4924746" cy="4040124"/>
          </a:xfrm>
        </p:grpSpPr>
        <p:cxnSp>
          <p:nvCxnSpPr>
            <p:cNvPr id="115" name="Straight Arrow Connector 114">
              <a:extLst>
                <a:ext uri="{FF2B5EF4-FFF2-40B4-BE49-F238E27FC236}">
                  <a16:creationId xmlns:a16="http://schemas.microsoft.com/office/drawing/2014/main" id="{44B7CDBC-AEC1-4B5C-88A1-E54AC0C2ECBF}"/>
                </a:ext>
              </a:extLst>
            </p:cNvPr>
            <p:cNvCxnSpPr>
              <a:cxnSpLocks/>
              <a:stCxn id="126" idx="0"/>
            </p:cNvCxnSpPr>
            <p:nvPr/>
          </p:nvCxnSpPr>
          <p:spPr bwMode="auto">
            <a:xfrm flipV="1">
              <a:off x="1276031" y="2741676"/>
              <a:ext cx="4029715"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cxnSp>
          <p:nvCxnSpPr>
            <p:cNvPr id="116" name="Straight Arrow Connector 115">
              <a:extLst>
                <a:ext uri="{FF2B5EF4-FFF2-40B4-BE49-F238E27FC236}">
                  <a16:creationId xmlns:a16="http://schemas.microsoft.com/office/drawing/2014/main" id="{953EAEB2-80FC-47DF-9D06-309979FDB87D}"/>
                </a:ext>
              </a:extLst>
            </p:cNvPr>
            <p:cNvCxnSpPr>
              <a:cxnSpLocks/>
              <a:stCxn id="126" idx="0"/>
            </p:cNvCxnSpPr>
            <p:nvPr/>
          </p:nvCxnSpPr>
          <p:spPr bwMode="auto">
            <a:xfrm flipV="1">
              <a:off x="1276031" y="2741676"/>
              <a:ext cx="2467330"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grpSp>
          <p:nvGrpSpPr>
            <p:cNvPr id="117" name="Group 116">
              <a:extLst>
                <a:ext uri="{FF2B5EF4-FFF2-40B4-BE49-F238E27FC236}">
                  <a16:creationId xmlns:a16="http://schemas.microsoft.com/office/drawing/2014/main" id="{1112C98B-D384-42AA-90F5-D61A5266D230}"/>
                </a:ext>
              </a:extLst>
            </p:cNvPr>
            <p:cNvGrpSpPr/>
            <p:nvPr/>
          </p:nvGrpSpPr>
          <p:grpSpPr>
            <a:xfrm>
              <a:off x="381000" y="4800600"/>
              <a:ext cx="1790062" cy="1981200"/>
              <a:chOff x="381000" y="4800600"/>
              <a:chExt cx="1790062" cy="1981200"/>
            </a:xfrm>
          </p:grpSpPr>
          <p:sp>
            <p:nvSpPr>
              <p:cNvPr id="122" name="Rectangle 121">
                <a:extLst>
                  <a:ext uri="{FF2B5EF4-FFF2-40B4-BE49-F238E27FC236}">
                    <a16:creationId xmlns:a16="http://schemas.microsoft.com/office/drawing/2014/main" id="{32A4BC33-5AF1-4AE1-B450-D709779D2EAF}"/>
                  </a:ext>
                </a:extLst>
              </p:cNvPr>
              <p:cNvSpPr/>
              <p:nvPr/>
            </p:nvSpPr>
            <p:spPr bwMode="auto">
              <a:xfrm>
                <a:off x="1143000" y="6175248"/>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John</a:t>
                </a:r>
              </a:p>
            </p:txBody>
          </p:sp>
          <p:sp>
            <p:nvSpPr>
              <p:cNvPr id="123" name="Rectangle 122">
                <a:extLst>
                  <a:ext uri="{FF2B5EF4-FFF2-40B4-BE49-F238E27FC236}">
                    <a16:creationId xmlns:a16="http://schemas.microsoft.com/office/drawing/2014/main" id="{BC7BB3C5-737C-42CB-BEF8-A6173AF372FD}"/>
                  </a:ext>
                </a:extLst>
              </p:cNvPr>
              <p:cNvSpPr/>
              <p:nvPr/>
            </p:nvSpPr>
            <p:spPr bwMode="auto">
              <a:xfrm>
                <a:off x="1143000" y="4953000"/>
                <a:ext cx="914400" cy="457200"/>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rgbClr val="1FE115"/>
                    </a:solidFill>
                    <a:effectLst/>
                    <a:latin typeface="Times" pitchFamily="122" charset="0"/>
                  </a:rPr>
                  <a:t>Mary</a:t>
                </a:r>
              </a:p>
            </p:txBody>
          </p:sp>
          <p:cxnSp>
            <p:nvCxnSpPr>
              <p:cNvPr id="124" name="Straight Arrow Connector 123">
                <a:extLst>
                  <a:ext uri="{FF2B5EF4-FFF2-40B4-BE49-F238E27FC236}">
                    <a16:creationId xmlns:a16="http://schemas.microsoft.com/office/drawing/2014/main" id="{74A51CDD-4CBF-49C4-ACD1-F3AD7D625F7B}"/>
                  </a:ext>
                </a:extLst>
              </p:cNvPr>
              <p:cNvCxnSpPr>
                <a:cxnSpLocks/>
                <a:endCxn id="123" idx="2"/>
              </p:cNvCxnSpPr>
              <p:nvPr/>
            </p:nvCxnSpPr>
            <p:spPr bwMode="auto">
              <a:xfrm flipV="1">
                <a:off x="1600200" y="5410200"/>
                <a:ext cx="0" cy="765048"/>
              </a:xfrm>
              <a:prstGeom prst="straightConnector1">
                <a:avLst/>
              </a:prstGeom>
              <a:solidFill>
                <a:schemeClr val="accent1"/>
              </a:solidFill>
              <a:ln w="28575" cap="flat" cmpd="sng" algn="ctr">
                <a:solidFill>
                  <a:schemeClr val="bg1"/>
                </a:solidFill>
                <a:prstDash val="solid"/>
                <a:round/>
                <a:headEnd type="none" w="lg" len="lg"/>
                <a:tailEnd type="triangle"/>
              </a:ln>
              <a:effectLst/>
            </p:spPr>
          </p:cxnSp>
          <p:sp>
            <p:nvSpPr>
              <p:cNvPr id="125" name="Rectangle 124">
                <a:extLst>
                  <a:ext uri="{FF2B5EF4-FFF2-40B4-BE49-F238E27FC236}">
                    <a16:creationId xmlns:a16="http://schemas.microsoft.com/office/drawing/2014/main" id="{925A7F33-F38F-4395-89F1-DE8370CD4036}"/>
                  </a:ext>
                </a:extLst>
              </p:cNvPr>
              <p:cNvSpPr/>
              <p:nvPr/>
            </p:nvSpPr>
            <p:spPr bwMode="auto">
              <a:xfrm>
                <a:off x="414528" y="5486400"/>
                <a:ext cx="1185672"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solidFill>
                      <a:schemeClr val="bg1"/>
                    </a:solidFill>
                    <a:effectLst/>
                    <a:latin typeface="Times" pitchFamily="122" charset="0"/>
                  </a:rPr>
                  <a:t>child of</a:t>
                </a:r>
              </a:p>
            </p:txBody>
          </p:sp>
          <p:sp>
            <p:nvSpPr>
              <p:cNvPr id="126" name="Rectangle 125">
                <a:extLst>
                  <a:ext uri="{FF2B5EF4-FFF2-40B4-BE49-F238E27FC236}">
                    <a16:creationId xmlns:a16="http://schemas.microsoft.com/office/drawing/2014/main" id="{85D28D73-3E99-4967-891D-6C96360EC673}"/>
                  </a:ext>
                </a:extLst>
              </p:cNvPr>
              <p:cNvSpPr/>
              <p:nvPr/>
            </p:nvSpPr>
            <p:spPr bwMode="auto">
              <a:xfrm>
                <a:off x="381000" y="4800600"/>
                <a:ext cx="1790062" cy="1981200"/>
              </a:xfrm>
              <a:prstGeom prst="rect">
                <a:avLst/>
              </a:prstGeom>
              <a:noFill/>
              <a:ln w="952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118" name="Straight Arrow Connector 117">
              <a:extLst>
                <a:ext uri="{FF2B5EF4-FFF2-40B4-BE49-F238E27FC236}">
                  <a16:creationId xmlns:a16="http://schemas.microsoft.com/office/drawing/2014/main" id="{E7ADF8CA-F0B0-4216-B3EF-F47A5F769F8C}"/>
                </a:ext>
              </a:extLst>
            </p:cNvPr>
            <p:cNvCxnSpPr>
              <a:cxnSpLocks/>
              <a:stCxn id="126" idx="0"/>
            </p:cNvCxnSpPr>
            <p:nvPr/>
          </p:nvCxnSpPr>
          <p:spPr bwMode="auto">
            <a:xfrm flipH="1" flipV="1">
              <a:off x="647547" y="2741676"/>
              <a:ext cx="628484" cy="2058924"/>
            </a:xfrm>
            <a:prstGeom prst="straightConnector1">
              <a:avLst/>
            </a:prstGeom>
            <a:solidFill>
              <a:schemeClr val="accent1"/>
            </a:solidFill>
            <a:ln w="28575" cap="flat" cmpd="sng" algn="ctr">
              <a:solidFill>
                <a:srgbClr val="FF6600"/>
              </a:solidFill>
              <a:prstDash val="solid"/>
              <a:round/>
              <a:headEnd type="none" w="lg" len="lg"/>
              <a:tailEnd type="triangle" w="lg" len="lg"/>
            </a:ln>
            <a:effectLst/>
          </p:spPr>
        </p:cxnSp>
        <p:sp>
          <p:nvSpPr>
            <p:cNvPr id="119" name="TextBox 118">
              <a:extLst>
                <a:ext uri="{FF2B5EF4-FFF2-40B4-BE49-F238E27FC236}">
                  <a16:creationId xmlns:a16="http://schemas.microsoft.com/office/drawing/2014/main" id="{0A06307F-0B00-4DA8-A8CF-586AD1FE3549}"/>
                </a:ext>
              </a:extLst>
            </p:cNvPr>
            <p:cNvSpPr txBox="1"/>
            <p:nvPr/>
          </p:nvSpPr>
          <p:spPr>
            <a:xfrm>
              <a:off x="3710083" y="3439888"/>
              <a:ext cx="503664" cy="584775"/>
            </a:xfrm>
            <a:prstGeom prst="rect">
              <a:avLst/>
            </a:prstGeom>
            <a:noFill/>
          </p:spPr>
          <p:txBody>
            <a:bodyPr wrap="none" rtlCol="0">
              <a:spAutoFit/>
            </a:bodyPr>
            <a:lstStyle/>
            <a:p>
              <a:r>
                <a:rPr lang="en-US" dirty="0">
                  <a:solidFill>
                    <a:srgbClr val="FF6600"/>
                  </a:solidFill>
                </a:rPr>
                <a:t>O</a:t>
              </a:r>
            </a:p>
          </p:txBody>
        </p:sp>
        <p:sp>
          <p:nvSpPr>
            <p:cNvPr id="120" name="TextBox 119">
              <a:extLst>
                <a:ext uri="{FF2B5EF4-FFF2-40B4-BE49-F238E27FC236}">
                  <a16:creationId xmlns:a16="http://schemas.microsoft.com/office/drawing/2014/main" id="{5D35BA12-F1BD-4C8B-A5BF-093061C67A50}"/>
                </a:ext>
              </a:extLst>
            </p:cNvPr>
            <p:cNvSpPr txBox="1"/>
            <p:nvPr/>
          </p:nvSpPr>
          <p:spPr>
            <a:xfrm>
              <a:off x="1875266" y="3441853"/>
              <a:ext cx="481222" cy="584775"/>
            </a:xfrm>
            <a:prstGeom prst="rect">
              <a:avLst/>
            </a:prstGeom>
            <a:noFill/>
          </p:spPr>
          <p:txBody>
            <a:bodyPr wrap="none" rtlCol="0">
              <a:spAutoFit/>
            </a:bodyPr>
            <a:lstStyle/>
            <a:p>
              <a:r>
                <a:rPr lang="en-US" dirty="0">
                  <a:solidFill>
                    <a:srgbClr val="FF6600"/>
                  </a:solidFill>
                </a:rPr>
                <a:t>A</a:t>
              </a:r>
            </a:p>
          </p:txBody>
        </p:sp>
        <p:sp>
          <p:nvSpPr>
            <p:cNvPr id="121" name="TextBox 120">
              <a:extLst>
                <a:ext uri="{FF2B5EF4-FFF2-40B4-BE49-F238E27FC236}">
                  <a16:creationId xmlns:a16="http://schemas.microsoft.com/office/drawing/2014/main" id="{3AC9ACCD-14EE-4355-A356-85CF450BCB18}"/>
                </a:ext>
              </a:extLst>
            </p:cNvPr>
            <p:cNvSpPr txBox="1"/>
            <p:nvPr/>
          </p:nvSpPr>
          <p:spPr>
            <a:xfrm>
              <a:off x="409624" y="3427476"/>
              <a:ext cx="481222" cy="584775"/>
            </a:xfrm>
            <a:prstGeom prst="rect">
              <a:avLst/>
            </a:prstGeom>
            <a:noFill/>
          </p:spPr>
          <p:txBody>
            <a:bodyPr wrap="none" rtlCol="0">
              <a:spAutoFit/>
            </a:bodyPr>
            <a:lstStyle/>
            <a:p>
              <a:r>
                <a:rPr lang="en-US" dirty="0">
                  <a:solidFill>
                    <a:srgbClr val="FF6600"/>
                  </a:solidFill>
                </a:rPr>
                <a:t>V</a:t>
              </a:r>
            </a:p>
          </p:txBody>
        </p:sp>
      </p:grpSp>
    </p:spTree>
    <p:extLst>
      <p:ext uri="{BB962C8B-B14F-4D97-AF65-F5344CB8AC3E}">
        <p14:creationId xmlns:p14="http://schemas.microsoft.com/office/powerpoint/2010/main" val="26203535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54E03-1635-4BAE-9902-763DF8A6E8DF}"/>
              </a:ext>
            </a:extLst>
          </p:cNvPr>
          <p:cNvSpPr>
            <a:spLocks noGrp="1"/>
          </p:cNvSpPr>
          <p:nvPr>
            <p:ph type="title"/>
          </p:nvPr>
        </p:nvSpPr>
        <p:spPr/>
        <p:txBody>
          <a:bodyPr/>
          <a:lstStyle/>
          <a:p>
            <a:r>
              <a:rPr lang="en-US" dirty="0"/>
              <a:t>Some foundational papers</a:t>
            </a:r>
          </a:p>
        </p:txBody>
      </p:sp>
      <p:sp>
        <p:nvSpPr>
          <p:cNvPr id="3" name="Content Placeholder 2">
            <a:extLst>
              <a:ext uri="{FF2B5EF4-FFF2-40B4-BE49-F238E27FC236}">
                <a16:creationId xmlns:a16="http://schemas.microsoft.com/office/drawing/2014/main" id="{D4C7C7B7-F440-407A-8DF8-7BE5DB60E397}"/>
              </a:ext>
            </a:extLst>
          </p:cNvPr>
          <p:cNvSpPr>
            <a:spLocks noGrp="1"/>
          </p:cNvSpPr>
          <p:nvPr>
            <p:ph idx="1"/>
          </p:nvPr>
        </p:nvSpPr>
        <p:spPr/>
        <p:txBody>
          <a:bodyPr/>
          <a:lstStyle/>
          <a:p>
            <a:pPr>
              <a:buFont typeface="Arial" panose="020B0604020202020204" pitchFamily="34" charset="0"/>
              <a:buChar char="•"/>
            </a:pPr>
            <a:r>
              <a:rPr lang="en-US" sz="2300" dirty="0"/>
              <a:t>Woods, W.A., </a:t>
            </a:r>
            <a:r>
              <a:rPr lang="en-US" sz="2300" i="1" dirty="0">
                <a:solidFill>
                  <a:srgbClr val="FFFF00"/>
                </a:solidFill>
              </a:rPr>
              <a:t>What's in a link? </a:t>
            </a:r>
            <a:r>
              <a:rPr lang="en-US" sz="2300" i="1" dirty="0"/>
              <a:t>foundations for semantic </a:t>
            </a:r>
            <a:r>
              <a:rPr lang="en-US" sz="2300" i="1" dirty="0" err="1"/>
              <a:t>netowrks</a:t>
            </a:r>
            <a:r>
              <a:rPr lang="en-US" sz="2300" dirty="0"/>
              <a:t>. </a:t>
            </a:r>
            <a:r>
              <a:rPr lang="en-US" sz="2300" u="sng" dirty="0"/>
              <a:t>1975</a:t>
            </a:r>
            <a:r>
              <a:rPr lang="en-US" sz="2300" dirty="0"/>
              <a:t>, Cambridge, Mass.?: Bolt, Beranek and Newman. 70 p.</a:t>
            </a:r>
          </a:p>
          <a:p>
            <a:pPr>
              <a:buFont typeface="Arial" panose="020B0604020202020204" pitchFamily="34" charset="0"/>
              <a:buChar char="•"/>
            </a:pPr>
            <a:r>
              <a:rPr lang="en-US" sz="2300" dirty="0"/>
              <a:t>Brachman, R.J., </a:t>
            </a:r>
            <a:r>
              <a:rPr lang="en-US" sz="2300" i="1" dirty="0">
                <a:solidFill>
                  <a:srgbClr val="FFFF00"/>
                </a:solidFill>
              </a:rPr>
              <a:t>What's in a concept? </a:t>
            </a:r>
            <a:r>
              <a:rPr lang="en-US" sz="2300" i="1" dirty="0"/>
              <a:t>structural foundations for semantic networks</a:t>
            </a:r>
            <a:r>
              <a:rPr lang="en-US" sz="2300" dirty="0"/>
              <a:t>. </a:t>
            </a:r>
            <a:r>
              <a:rPr lang="en-US" sz="2300" u="sng" dirty="0"/>
              <a:t>1976</a:t>
            </a:r>
            <a:r>
              <a:rPr lang="en-US" sz="2300" dirty="0"/>
              <a:t>, Cambridge, Mass.?: Bolt, Beranek and Newman. 41 p.</a:t>
            </a:r>
          </a:p>
          <a:p>
            <a:endParaRPr lang="en-US" dirty="0"/>
          </a:p>
          <a:p>
            <a:pPr>
              <a:buFont typeface="Arial" panose="020B0604020202020204" pitchFamily="34" charset="0"/>
              <a:buChar char="•"/>
            </a:pPr>
            <a:r>
              <a:rPr lang="en-US" dirty="0"/>
              <a:t>Many ‘what’s in a …’ papers later, but none of them ‘foundational’ to the same extent.</a:t>
            </a:r>
          </a:p>
          <a:p>
            <a:pPr>
              <a:buFont typeface="Arial" panose="020B0604020202020204" pitchFamily="34" charset="0"/>
              <a:buChar char="•"/>
            </a:pPr>
            <a:endParaRPr lang="en-US" dirty="0"/>
          </a:p>
          <a:p>
            <a:pPr>
              <a:buFont typeface="Arial" panose="020B0604020202020204" pitchFamily="34" charset="0"/>
              <a:buChar char="•"/>
            </a:pPr>
            <a:r>
              <a:rPr lang="en-US" sz="3200" dirty="0"/>
              <a:t>Bottom line: much more organization is needed !!!</a:t>
            </a:r>
          </a:p>
        </p:txBody>
      </p:sp>
      <p:sp>
        <p:nvSpPr>
          <p:cNvPr id="4" name="Slide Number Placeholder 3">
            <a:extLst>
              <a:ext uri="{FF2B5EF4-FFF2-40B4-BE49-F238E27FC236}">
                <a16:creationId xmlns:a16="http://schemas.microsoft.com/office/drawing/2014/main" id="{70D45CF7-9D8E-4E79-9F8C-C6CC161A183C}"/>
              </a:ext>
            </a:extLst>
          </p:cNvPr>
          <p:cNvSpPr>
            <a:spLocks noGrp="1"/>
          </p:cNvSpPr>
          <p:nvPr>
            <p:ph type="sldNum" sz="quarter" idx="10"/>
          </p:nvPr>
        </p:nvSpPr>
        <p:spPr/>
        <p:txBody>
          <a:bodyPr/>
          <a:lstStyle/>
          <a:p>
            <a:fld id="{01EF93C7-D0AB-41D7-8C62-1F8A9E33AE23}" type="slidenum">
              <a:rPr lang="en-US" smtClean="0"/>
              <a:pPr/>
              <a:t>49</a:t>
            </a:fld>
            <a:endParaRPr lang="en-US"/>
          </a:p>
        </p:txBody>
      </p:sp>
    </p:spTree>
    <p:extLst>
      <p:ext uri="{BB962C8B-B14F-4D97-AF65-F5344CB8AC3E}">
        <p14:creationId xmlns:p14="http://schemas.microsoft.com/office/powerpoint/2010/main" val="8297693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D76A8-F663-469C-AA25-7346F5707A66}"/>
              </a:ext>
            </a:extLst>
          </p:cNvPr>
          <p:cNvSpPr>
            <a:spLocks noGrp="1"/>
          </p:cNvSpPr>
          <p:nvPr>
            <p:ph type="title"/>
          </p:nvPr>
        </p:nvSpPr>
        <p:spPr>
          <a:xfrm>
            <a:off x="228600" y="533400"/>
            <a:ext cx="8686800" cy="762000"/>
          </a:xfrm>
        </p:spPr>
        <p:txBody>
          <a:bodyPr/>
          <a:lstStyle/>
          <a:p>
            <a:r>
              <a:rPr lang="en-US" sz="3200" dirty="0"/>
              <a:t>The main features provided by ontologies in support of biological and biomedical research</a:t>
            </a:r>
          </a:p>
        </p:txBody>
      </p:sp>
      <p:graphicFrame>
        <p:nvGraphicFramePr>
          <p:cNvPr id="5" name="Content Placeholder 4">
            <a:extLst>
              <a:ext uri="{FF2B5EF4-FFF2-40B4-BE49-F238E27FC236}">
                <a16:creationId xmlns:a16="http://schemas.microsoft.com/office/drawing/2014/main" id="{87F8E09D-A465-4A48-9F14-C2002C27BFCD}"/>
              </a:ext>
            </a:extLst>
          </p:cNvPr>
          <p:cNvGraphicFramePr>
            <a:graphicFrameLocks noGrp="1"/>
          </p:cNvGraphicFramePr>
          <p:nvPr>
            <p:ph idx="1"/>
            <p:extLst>
              <p:ext uri="{D42A27DB-BD31-4B8C-83A1-F6EECF244321}">
                <p14:modId xmlns:p14="http://schemas.microsoft.com/office/powerpoint/2010/main" val="1993333089"/>
              </p:ext>
            </p:extLst>
          </p:nvPr>
        </p:nvGraphicFramePr>
        <p:xfrm>
          <a:off x="76200" y="1752600"/>
          <a:ext cx="8991600" cy="4419600"/>
        </p:xfrm>
        <a:graphic>
          <a:graphicData uri="http://schemas.openxmlformats.org/drawingml/2006/table">
            <a:tbl>
              <a:tblPr/>
              <a:tblGrid>
                <a:gridCol w="1996089">
                  <a:extLst>
                    <a:ext uri="{9D8B030D-6E8A-4147-A177-3AD203B41FA5}">
                      <a16:colId xmlns:a16="http://schemas.microsoft.com/office/drawing/2014/main" val="717194179"/>
                    </a:ext>
                  </a:extLst>
                </a:gridCol>
                <a:gridCol w="6995511">
                  <a:extLst>
                    <a:ext uri="{9D8B030D-6E8A-4147-A177-3AD203B41FA5}">
                      <a16:colId xmlns:a16="http://schemas.microsoft.com/office/drawing/2014/main" val="2003275147"/>
                    </a:ext>
                  </a:extLst>
                </a:gridCol>
              </a:tblGrid>
              <a:tr h="230372">
                <a:tc>
                  <a:txBody>
                    <a:bodyPr/>
                    <a:lstStyle/>
                    <a:p>
                      <a:pPr algn="l" fontAlgn="base"/>
                      <a:r>
                        <a:rPr lang="en-US" sz="1800" b="1">
                          <a:effectLst/>
                          <a:latin typeface="inherit"/>
                        </a:rPr>
                        <a:t>Ontology feature</a:t>
                      </a:r>
                    </a:p>
                  </a:txBody>
                  <a:tcPr marL="57593" marR="57593" marT="28797" marB="28797" anchor="ctr">
                    <a:lnL>
                      <a:noFill/>
                    </a:lnL>
                    <a:lnR>
                      <a:noFill/>
                    </a:lnR>
                    <a:lnT>
                      <a:noFill/>
                    </a:lnT>
                    <a:lnB w="9525" cap="flat" cmpd="sng" algn="ctr">
                      <a:solidFill>
                        <a:srgbClr val="CFD5E4"/>
                      </a:solidFill>
                      <a:prstDash val="solid"/>
                      <a:round/>
                      <a:headEnd type="none" w="med" len="med"/>
                      <a:tailEnd type="none" w="med" len="med"/>
                    </a:lnB>
                    <a:solidFill>
                      <a:srgbClr val="F2F5F9"/>
                    </a:solidFill>
                  </a:tcPr>
                </a:tc>
                <a:tc>
                  <a:txBody>
                    <a:bodyPr/>
                    <a:lstStyle/>
                    <a:p>
                      <a:pPr algn="l" fontAlgn="base"/>
                      <a:r>
                        <a:rPr lang="en-US" sz="1800" b="1">
                          <a:effectLst/>
                          <a:latin typeface="inherit"/>
                        </a:rPr>
                        <a:t>Utility in research</a:t>
                      </a:r>
                    </a:p>
                  </a:txBody>
                  <a:tcPr marL="57593" marR="57593" marT="28797" marB="28797" anchor="ctr">
                    <a:lnL>
                      <a:noFill/>
                    </a:lnL>
                    <a:lnR>
                      <a:noFill/>
                    </a:lnR>
                    <a:lnT>
                      <a:noFill/>
                    </a:lnT>
                    <a:lnB w="9525" cap="flat" cmpd="sng" algn="ctr">
                      <a:solidFill>
                        <a:srgbClr val="CFD5E4"/>
                      </a:solidFill>
                      <a:prstDash val="solid"/>
                      <a:round/>
                      <a:headEnd type="none" w="med" len="med"/>
                      <a:tailEnd type="none" w="med" len="med"/>
                    </a:lnB>
                    <a:solidFill>
                      <a:srgbClr val="F2F5F9"/>
                    </a:solidFill>
                  </a:tcPr>
                </a:tc>
                <a:extLst>
                  <a:ext uri="{0D108BD9-81ED-4DB2-BD59-A6C34878D82A}">
                    <a16:rowId xmlns:a16="http://schemas.microsoft.com/office/drawing/2014/main" val="2401239514"/>
                  </a:ext>
                </a:extLst>
              </a:tr>
              <a:tr h="1115886">
                <a:tc>
                  <a:txBody>
                    <a:bodyPr/>
                    <a:lstStyle/>
                    <a:p>
                      <a:pPr algn="l" fontAlgn="base"/>
                      <a:r>
                        <a:rPr lang="en-US" sz="1800" dirty="0">
                          <a:solidFill>
                            <a:srgbClr val="FF0000"/>
                          </a:solidFill>
                          <a:effectLst/>
                          <a:latin typeface="inherit"/>
                        </a:rPr>
                        <a:t>Classes</a:t>
                      </a:r>
                      <a:r>
                        <a:rPr lang="en-US" sz="1800" dirty="0">
                          <a:effectLst/>
                          <a:latin typeface="inherit"/>
                        </a:rPr>
                        <a:t> and relations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tc>
                  <a:txBody>
                    <a:bodyPr/>
                    <a:lstStyle/>
                    <a:p>
                      <a:pPr algn="l" fontAlgn="base"/>
                      <a:r>
                        <a:rPr lang="en-US" sz="1800" dirty="0">
                          <a:effectLst/>
                          <a:latin typeface="inherit"/>
                        </a:rPr>
                        <a:t>The use of standard identifiers for classes and relations in ontologies is what enables data integration across multiple databases because the same identifiers can be used across multiple, disconnected databases, files, or web sites.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extLst>
                  <a:ext uri="{0D108BD9-81ED-4DB2-BD59-A6C34878D82A}">
                    <a16:rowId xmlns:a16="http://schemas.microsoft.com/office/drawing/2014/main" val="4159140452"/>
                  </a:ext>
                </a:extLst>
              </a:tr>
              <a:tr h="799212">
                <a:tc>
                  <a:txBody>
                    <a:bodyPr/>
                    <a:lstStyle/>
                    <a:p>
                      <a:pPr algn="l" fontAlgn="base"/>
                      <a:r>
                        <a:rPr lang="en-US" sz="1800" dirty="0">
                          <a:effectLst/>
                          <a:latin typeface="inherit"/>
                        </a:rPr>
                        <a:t>Domain </a:t>
                      </a:r>
                      <a:r>
                        <a:rPr lang="en-US" sz="1800" dirty="0">
                          <a:solidFill>
                            <a:srgbClr val="FF0000"/>
                          </a:solidFill>
                          <a:effectLst/>
                          <a:latin typeface="inherit"/>
                        </a:rPr>
                        <a:t>vocabulary</a:t>
                      </a:r>
                      <a:r>
                        <a:rPr lang="en-US" sz="1800" dirty="0">
                          <a:effectLst/>
                          <a:latin typeface="inherit"/>
                        </a:rPr>
                        <a:t>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tc>
                  <a:txBody>
                    <a:bodyPr/>
                    <a:lstStyle/>
                    <a:p>
                      <a:pPr algn="l" fontAlgn="base"/>
                      <a:r>
                        <a:rPr lang="en-US" sz="1800" dirty="0">
                          <a:effectLst/>
                          <a:latin typeface="inherit"/>
                        </a:rPr>
                        <a:t>Through labels associated with classes and relations, ontologies provide a domain vocabulary that can be exploited for applications ranging from natural language processing, creation of user interfaces, etc.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extLst>
                  <a:ext uri="{0D108BD9-81ED-4DB2-BD59-A6C34878D82A}">
                    <a16:rowId xmlns:a16="http://schemas.microsoft.com/office/drawing/2014/main" val="4129210046"/>
                  </a:ext>
                </a:extLst>
              </a:tr>
              <a:tr h="1303722">
                <a:tc>
                  <a:txBody>
                    <a:bodyPr/>
                    <a:lstStyle/>
                    <a:p>
                      <a:pPr algn="l" fontAlgn="base"/>
                      <a:r>
                        <a:rPr lang="en-US" sz="1800">
                          <a:effectLst/>
                          <a:latin typeface="inherit"/>
                        </a:rPr>
                        <a:t>Metadata and descriptions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tc>
                  <a:txBody>
                    <a:bodyPr/>
                    <a:lstStyle/>
                    <a:p>
                      <a:pPr algn="l" fontAlgn="base"/>
                      <a:r>
                        <a:rPr lang="en-US" sz="1800">
                          <a:effectLst/>
                          <a:latin typeface="inherit"/>
                        </a:rPr>
                        <a:t>Textual definitions, descriptions, examples and further metadata associated with classes in ontologies are what enable domain experts to understand the precise meaning of class in the ontology. The definitions and related metadata should allow consistent understanding of the meaning of classes in ontologies.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extLst>
                  <a:ext uri="{0D108BD9-81ED-4DB2-BD59-A6C34878D82A}">
                    <a16:rowId xmlns:a16="http://schemas.microsoft.com/office/drawing/2014/main" val="2999463128"/>
                  </a:ext>
                </a:extLst>
              </a:tr>
              <a:tr h="623064">
                <a:tc>
                  <a:txBody>
                    <a:bodyPr/>
                    <a:lstStyle/>
                    <a:p>
                      <a:pPr algn="l" fontAlgn="base"/>
                      <a:r>
                        <a:rPr lang="en-US" sz="1800">
                          <a:effectLst/>
                          <a:latin typeface="inherit"/>
                        </a:rPr>
                        <a:t>Axioms and formal definitions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tc>
                  <a:txBody>
                    <a:bodyPr/>
                    <a:lstStyle/>
                    <a:p>
                      <a:pPr algn="l" fontAlgn="base"/>
                      <a:r>
                        <a:rPr lang="en-US" sz="1800" dirty="0">
                          <a:effectLst/>
                          <a:latin typeface="inherit"/>
                        </a:rPr>
                        <a:t>Formal definitions and axioms enable automated and computational access to (some parts of) the meaning of a class or relation. </a:t>
                      </a:r>
                    </a:p>
                  </a:txBody>
                  <a:tcPr marL="57593" marR="57593" marT="28797" marB="28797" anchor="ctr">
                    <a:lnL>
                      <a:noFill/>
                    </a:lnL>
                    <a:lnR>
                      <a:noFill/>
                    </a:lnR>
                    <a:lnT w="9525" cap="flat" cmpd="sng" algn="ctr">
                      <a:solidFill>
                        <a:srgbClr val="CFD5E4"/>
                      </a:solidFill>
                      <a:prstDash val="solid"/>
                      <a:round/>
                      <a:headEnd type="none" w="med" len="med"/>
                      <a:tailEnd type="none" w="med" len="med"/>
                    </a:lnT>
                    <a:lnB w="9525" cap="flat" cmpd="sng" algn="ctr">
                      <a:solidFill>
                        <a:srgbClr val="CFD5E4"/>
                      </a:solidFill>
                      <a:prstDash val="solid"/>
                      <a:round/>
                      <a:headEnd type="none" w="med" len="med"/>
                      <a:tailEnd type="none" w="med" len="med"/>
                    </a:lnB>
                    <a:solidFill>
                      <a:srgbClr val="FAFAFA"/>
                    </a:solidFill>
                  </a:tcPr>
                </a:tc>
                <a:extLst>
                  <a:ext uri="{0D108BD9-81ED-4DB2-BD59-A6C34878D82A}">
                    <a16:rowId xmlns:a16="http://schemas.microsoft.com/office/drawing/2014/main" val="3861104199"/>
                  </a:ext>
                </a:extLst>
              </a:tr>
            </a:tbl>
          </a:graphicData>
        </a:graphic>
      </p:graphicFrame>
      <p:sp>
        <p:nvSpPr>
          <p:cNvPr id="4" name="Slide Number Placeholder 3">
            <a:extLst>
              <a:ext uri="{FF2B5EF4-FFF2-40B4-BE49-F238E27FC236}">
                <a16:creationId xmlns:a16="http://schemas.microsoft.com/office/drawing/2014/main" id="{FDB298FA-BC8F-4F23-86A5-19C370E72900}"/>
              </a:ext>
            </a:extLst>
          </p:cNvPr>
          <p:cNvSpPr>
            <a:spLocks noGrp="1"/>
          </p:cNvSpPr>
          <p:nvPr>
            <p:ph type="sldNum" sz="quarter" idx="10"/>
          </p:nvPr>
        </p:nvSpPr>
        <p:spPr/>
        <p:txBody>
          <a:bodyPr/>
          <a:lstStyle/>
          <a:p>
            <a:fld id="{01EF93C7-D0AB-41D7-8C62-1F8A9E33AE23}" type="slidenum">
              <a:rPr lang="en-US" smtClean="0"/>
              <a:pPr/>
              <a:t>50</a:t>
            </a:fld>
            <a:endParaRPr lang="en-US"/>
          </a:p>
        </p:txBody>
      </p:sp>
      <p:sp>
        <p:nvSpPr>
          <p:cNvPr id="6" name="Rectangle 5">
            <a:extLst>
              <a:ext uri="{FF2B5EF4-FFF2-40B4-BE49-F238E27FC236}">
                <a16:creationId xmlns:a16="http://schemas.microsoft.com/office/drawing/2014/main" id="{41F186C5-3A7D-4454-A95B-81F0E31646D3}"/>
              </a:ext>
            </a:extLst>
          </p:cNvPr>
          <p:cNvSpPr/>
          <p:nvPr/>
        </p:nvSpPr>
        <p:spPr>
          <a:xfrm>
            <a:off x="1524000" y="6168802"/>
            <a:ext cx="7543800" cy="646331"/>
          </a:xfrm>
          <a:prstGeom prst="rect">
            <a:avLst/>
          </a:prstGeom>
        </p:spPr>
        <p:txBody>
          <a:bodyPr wrap="square">
            <a:spAutoFit/>
          </a:bodyPr>
          <a:lstStyle/>
          <a:p>
            <a:pPr algn="r"/>
            <a:r>
              <a:rPr lang="en-US" sz="1200" b="0" dirty="0">
                <a:solidFill>
                  <a:schemeClr val="bg1"/>
                </a:solidFill>
                <a:latin typeface="Arial" panose="020B0604020202020204" pitchFamily="34" charset="0"/>
              </a:rPr>
              <a:t>Table 1 from: The role of ontologies in biological and biomedical research: a functional perspective.</a:t>
            </a:r>
          </a:p>
          <a:p>
            <a:pPr algn="r"/>
            <a:r>
              <a:rPr lang="en-US" sz="1200" b="0" dirty="0">
                <a:solidFill>
                  <a:schemeClr val="bg1"/>
                </a:solidFill>
                <a:latin typeface="Arial" panose="020B0604020202020204" pitchFamily="34" charset="0"/>
              </a:rPr>
              <a:t>R </a:t>
            </a:r>
            <a:r>
              <a:rPr lang="en-US" sz="1200" b="0" dirty="0" err="1">
                <a:solidFill>
                  <a:schemeClr val="bg1"/>
                </a:solidFill>
                <a:latin typeface="Arial" panose="020B0604020202020204" pitchFamily="34" charset="0"/>
              </a:rPr>
              <a:t>Hoehndorf</a:t>
            </a:r>
            <a:r>
              <a:rPr lang="en-US" sz="1200" b="0" dirty="0">
                <a:solidFill>
                  <a:schemeClr val="bg1"/>
                </a:solidFill>
                <a:latin typeface="Arial" panose="020B0604020202020204" pitchFamily="34" charset="0"/>
              </a:rPr>
              <a:t>, PN Schofield, GV </a:t>
            </a:r>
            <a:r>
              <a:rPr lang="en-US" sz="1200" b="0" dirty="0" err="1">
                <a:solidFill>
                  <a:schemeClr val="bg1"/>
                </a:solidFill>
                <a:latin typeface="Arial" panose="020B0604020202020204" pitchFamily="34" charset="0"/>
              </a:rPr>
              <a:t>Gkoutos</a:t>
            </a:r>
            <a:endParaRPr lang="en-US" sz="1200" b="0" dirty="0">
              <a:solidFill>
                <a:schemeClr val="bg1"/>
              </a:solidFill>
              <a:latin typeface="Arial" panose="020B0604020202020204" pitchFamily="34" charset="0"/>
            </a:endParaRPr>
          </a:p>
          <a:p>
            <a:pPr algn="r"/>
            <a:r>
              <a:rPr lang="en-US" sz="1200" b="0" dirty="0">
                <a:solidFill>
                  <a:schemeClr val="bg1"/>
                </a:solidFill>
                <a:latin typeface="Arial" panose="020B0604020202020204" pitchFamily="34" charset="0"/>
              </a:rPr>
              <a:t>Briefings in bioinformatics 16 (6), 1069-1080</a:t>
            </a:r>
            <a:endParaRPr lang="en-US" sz="1200" b="0" i="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3134025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2411-006D-4552-B30F-D55EBA4FF770}"/>
              </a:ext>
            </a:extLst>
          </p:cNvPr>
          <p:cNvSpPr>
            <a:spLocks noGrp="1"/>
          </p:cNvSpPr>
          <p:nvPr>
            <p:ph type="title"/>
          </p:nvPr>
        </p:nvSpPr>
        <p:spPr/>
        <p:txBody>
          <a:bodyPr/>
          <a:lstStyle/>
          <a:p>
            <a:r>
              <a:rPr lang="en-US" dirty="0"/>
              <a:t>The ORe definition for ‘an ontology’</a:t>
            </a:r>
          </a:p>
        </p:txBody>
      </p:sp>
      <p:sp>
        <p:nvSpPr>
          <p:cNvPr id="3" name="Content Placeholder 2">
            <a:extLst>
              <a:ext uri="{FF2B5EF4-FFF2-40B4-BE49-F238E27FC236}">
                <a16:creationId xmlns:a16="http://schemas.microsoft.com/office/drawing/2014/main" id="{931DD48B-DBB5-4BC4-B74C-A0B9C797CC9A}"/>
              </a:ext>
            </a:extLst>
          </p:cNvPr>
          <p:cNvSpPr>
            <a:spLocks noGrp="1"/>
          </p:cNvSpPr>
          <p:nvPr>
            <p:ph idx="1"/>
          </p:nvPr>
        </p:nvSpPr>
        <p:spPr/>
        <p:txBody>
          <a:bodyPr/>
          <a:lstStyle/>
          <a:p>
            <a:pPr algn="ctr"/>
            <a:r>
              <a:rPr lang="en-US" sz="3200" dirty="0"/>
              <a:t>‘</a:t>
            </a:r>
            <a:r>
              <a:rPr lang="en-US" sz="3200" i="1" dirty="0"/>
              <a:t>a </a:t>
            </a:r>
            <a:r>
              <a:rPr lang="en-US" sz="3200" i="1" dirty="0">
                <a:solidFill>
                  <a:srgbClr val="1FE115"/>
                </a:solidFill>
              </a:rPr>
              <a:t>representational artifact</a:t>
            </a:r>
            <a:r>
              <a:rPr lang="en-US" sz="3200" i="1" dirty="0"/>
              <a:t>, comprising a </a:t>
            </a:r>
            <a:r>
              <a:rPr lang="en-US" sz="3200" i="1" dirty="0">
                <a:solidFill>
                  <a:srgbClr val="FFFF00"/>
                </a:solidFill>
              </a:rPr>
              <a:t>taxonomy</a:t>
            </a:r>
            <a:r>
              <a:rPr lang="en-US" sz="3200" i="1" dirty="0"/>
              <a:t> as proper part, whose </a:t>
            </a:r>
            <a:r>
              <a:rPr lang="en-US" sz="3200" i="1" dirty="0">
                <a:solidFill>
                  <a:srgbClr val="1FE115"/>
                </a:solidFill>
              </a:rPr>
              <a:t>representational units </a:t>
            </a:r>
            <a:r>
              <a:rPr lang="en-US" sz="3200" i="1" dirty="0"/>
              <a:t>are </a:t>
            </a:r>
            <a:r>
              <a:rPr lang="en-US" sz="3200" i="1" dirty="0">
                <a:solidFill>
                  <a:srgbClr val="FFFF00"/>
                </a:solidFill>
              </a:rPr>
              <a:t>intended</a:t>
            </a:r>
            <a:r>
              <a:rPr lang="en-US" sz="3200" i="1" dirty="0"/>
              <a:t> to </a:t>
            </a:r>
            <a:r>
              <a:rPr lang="en-US" sz="3200" i="1" dirty="0">
                <a:solidFill>
                  <a:srgbClr val="FFFF00"/>
                </a:solidFill>
              </a:rPr>
              <a:t>designate</a:t>
            </a:r>
            <a:r>
              <a:rPr lang="en-US" sz="3200" i="1" dirty="0"/>
              <a:t> some combination of </a:t>
            </a:r>
            <a:r>
              <a:rPr lang="en-US" sz="3200" i="1" dirty="0">
                <a:solidFill>
                  <a:srgbClr val="FFFF00"/>
                </a:solidFill>
              </a:rPr>
              <a:t>universals</a:t>
            </a:r>
            <a:r>
              <a:rPr lang="en-US" sz="3200" i="1" dirty="0"/>
              <a:t>, </a:t>
            </a:r>
            <a:r>
              <a:rPr lang="en-US" sz="3200" i="1" dirty="0">
                <a:solidFill>
                  <a:srgbClr val="FFFF00"/>
                </a:solidFill>
              </a:rPr>
              <a:t>defined classes</a:t>
            </a:r>
            <a:r>
              <a:rPr lang="en-US" sz="3200" i="1" dirty="0"/>
              <a:t>, and certain </a:t>
            </a:r>
            <a:r>
              <a:rPr lang="en-US" sz="3200" i="1" dirty="0">
                <a:solidFill>
                  <a:srgbClr val="FFFF00"/>
                </a:solidFill>
              </a:rPr>
              <a:t>relations</a:t>
            </a:r>
            <a:r>
              <a:rPr lang="en-US" sz="3200" i="1" dirty="0"/>
              <a:t> between them</a:t>
            </a:r>
            <a:r>
              <a:rPr lang="en-US" sz="3200" dirty="0"/>
              <a:t>’</a:t>
            </a:r>
          </a:p>
        </p:txBody>
      </p:sp>
      <p:sp>
        <p:nvSpPr>
          <p:cNvPr id="4" name="Slide Number Placeholder 3">
            <a:extLst>
              <a:ext uri="{FF2B5EF4-FFF2-40B4-BE49-F238E27FC236}">
                <a16:creationId xmlns:a16="http://schemas.microsoft.com/office/drawing/2014/main" id="{0C69F5EB-00F9-402A-B5BA-F4743AD12762}"/>
              </a:ext>
            </a:extLst>
          </p:cNvPr>
          <p:cNvSpPr>
            <a:spLocks noGrp="1"/>
          </p:cNvSpPr>
          <p:nvPr>
            <p:ph type="sldNum" sz="quarter" idx="10"/>
          </p:nvPr>
        </p:nvSpPr>
        <p:spPr/>
        <p:txBody>
          <a:bodyPr/>
          <a:lstStyle/>
          <a:p>
            <a:fld id="{01EF93C7-D0AB-41D7-8C62-1F8A9E33AE23}" type="slidenum">
              <a:rPr lang="en-US" smtClean="0"/>
              <a:pPr/>
              <a:t>51</a:t>
            </a:fld>
            <a:endParaRPr lang="en-US"/>
          </a:p>
        </p:txBody>
      </p:sp>
      <p:sp>
        <p:nvSpPr>
          <p:cNvPr id="5" name="Rectangle 4">
            <a:extLst>
              <a:ext uri="{FF2B5EF4-FFF2-40B4-BE49-F238E27FC236}">
                <a16:creationId xmlns:a16="http://schemas.microsoft.com/office/drawing/2014/main" id="{5F4BB9F9-DE68-49AC-B1EC-E72BDDFAFE92}"/>
              </a:ext>
            </a:extLst>
          </p:cNvPr>
          <p:cNvSpPr/>
          <p:nvPr/>
        </p:nvSpPr>
        <p:spPr>
          <a:xfrm>
            <a:off x="381000" y="5322417"/>
            <a:ext cx="8458200" cy="1169551"/>
          </a:xfrm>
          <a:prstGeom prst="rect">
            <a:avLst/>
          </a:prstGeom>
        </p:spPr>
        <p:txBody>
          <a:bodyPr wrap="square">
            <a:spAutoFit/>
          </a:bodyPr>
          <a:lstStyle/>
          <a:p>
            <a:pPr algn="r"/>
            <a:r>
              <a:rPr lang="en-US" sz="1400" b="0" dirty="0">
                <a:solidFill>
                  <a:schemeClr val="bg1"/>
                </a:solidFill>
                <a:latin typeface="Arial" panose="020B0604020202020204" pitchFamily="34" charset="0"/>
              </a:rPr>
              <a:t>Smith B, </a:t>
            </a:r>
            <a:r>
              <a:rPr lang="en-US" sz="1400" b="0" dirty="0" err="1">
                <a:solidFill>
                  <a:schemeClr val="bg1"/>
                </a:solidFill>
                <a:latin typeface="Arial" panose="020B0604020202020204" pitchFamily="34" charset="0"/>
              </a:rPr>
              <a:t>Kusnierczyk</a:t>
            </a:r>
            <a:r>
              <a:rPr lang="en-US" sz="1400" b="0" dirty="0">
                <a:solidFill>
                  <a:schemeClr val="bg1"/>
                </a:solidFill>
                <a:latin typeface="Arial" panose="020B0604020202020204" pitchFamily="34" charset="0"/>
              </a:rPr>
              <a:t> W, Schober D, Ceusters W. </a:t>
            </a:r>
          </a:p>
          <a:p>
            <a:pPr algn="r"/>
            <a:r>
              <a:rPr lang="en-US" sz="1400" b="0" dirty="0">
                <a:solidFill>
                  <a:schemeClr val="bg1"/>
                </a:solidFill>
                <a:latin typeface="Arial" panose="020B0604020202020204" pitchFamily="34" charset="0"/>
                <a:hlinkClick r:id="rId2"/>
              </a:rPr>
              <a:t>Towards a Reference Terminology for Ontology Research and Development in the Biomedical Domain</a:t>
            </a:r>
            <a:r>
              <a:rPr lang="en-US" sz="1400" b="0" dirty="0">
                <a:solidFill>
                  <a:schemeClr val="bg1"/>
                </a:solidFill>
                <a:latin typeface="Arial" panose="020B0604020202020204" pitchFamily="34" charset="0"/>
              </a:rPr>
              <a:t>. </a:t>
            </a:r>
          </a:p>
          <a:p>
            <a:pPr algn="r"/>
            <a:r>
              <a:rPr lang="en-US" sz="1400" b="0" dirty="0">
                <a:solidFill>
                  <a:schemeClr val="bg1"/>
                </a:solidFill>
                <a:latin typeface="Arial" panose="020B0604020202020204" pitchFamily="34" charset="0"/>
              </a:rPr>
              <a:t>Proceedings of KR-MED 2006, Biomedical Ontology in Action, </a:t>
            </a:r>
          </a:p>
          <a:p>
            <a:pPr algn="r"/>
            <a:r>
              <a:rPr lang="en-US" sz="1400" b="0" dirty="0">
                <a:solidFill>
                  <a:schemeClr val="bg1"/>
                </a:solidFill>
                <a:latin typeface="Arial" panose="020B0604020202020204" pitchFamily="34" charset="0"/>
              </a:rPr>
              <a:t>November 8, 2006, Baltimore MD, USA.</a:t>
            </a:r>
          </a:p>
          <a:p>
            <a:pPr algn="r"/>
            <a:r>
              <a:rPr lang="en-US" sz="1400" b="0" dirty="0">
                <a:solidFill>
                  <a:schemeClr val="bg1"/>
                </a:solidFill>
              </a:rPr>
              <a:t>http://ontology.buffalo.edu/bfo/Terminology_for_Ontologies.pdf</a:t>
            </a:r>
          </a:p>
        </p:txBody>
      </p:sp>
      <p:sp>
        <p:nvSpPr>
          <p:cNvPr id="7" name="Rectangle 6">
            <a:extLst>
              <a:ext uri="{FF2B5EF4-FFF2-40B4-BE49-F238E27FC236}">
                <a16:creationId xmlns:a16="http://schemas.microsoft.com/office/drawing/2014/main" id="{A350068D-08AE-4343-92EC-2FD2A90A93DA}"/>
              </a:ext>
            </a:extLst>
          </p:cNvPr>
          <p:cNvSpPr/>
          <p:nvPr/>
        </p:nvSpPr>
        <p:spPr bwMode="auto">
          <a:xfrm>
            <a:off x="1752600" y="2209800"/>
            <a:ext cx="1868424" cy="5334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41444209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p:txBody>
          <a:bodyPr/>
          <a:lstStyle/>
          <a:p>
            <a:r>
              <a:rPr lang="en-US" dirty="0"/>
              <a:t>Taxonomic tree</a:t>
            </a:r>
          </a:p>
        </p:txBody>
      </p:sp>
      <p:sp>
        <p:nvSpPr>
          <p:cNvPr id="5" name="Content Placeholder 4">
            <a:extLst>
              <a:ext uri="{FF2B5EF4-FFF2-40B4-BE49-F238E27FC236}">
                <a16:creationId xmlns:a16="http://schemas.microsoft.com/office/drawing/2014/main" id="{AB462EF8-2257-4E5D-B5F1-920375613326}"/>
              </a:ext>
            </a:extLst>
          </p:cNvPr>
          <p:cNvSpPr>
            <a:spLocks noGrp="1"/>
          </p:cNvSpPr>
          <p:nvPr>
            <p:ph idx="1"/>
          </p:nvPr>
        </p:nvSpPr>
        <p:spPr>
          <a:xfrm>
            <a:off x="4384081" y="2819400"/>
            <a:ext cx="4607517" cy="3581400"/>
          </a:xfrm>
        </p:spPr>
        <p:txBody>
          <a:bodyPr/>
          <a:lstStyle/>
          <a:p>
            <a:pPr>
              <a:buFont typeface="Arial" panose="020B0604020202020204" pitchFamily="34" charset="0"/>
              <a:buChar char="•"/>
            </a:pPr>
            <a:r>
              <a:rPr lang="en-US" dirty="0"/>
              <a:t>All </a:t>
            </a:r>
            <a:r>
              <a:rPr lang="en-US" dirty="0">
                <a:solidFill>
                  <a:srgbClr val="FFFF00"/>
                </a:solidFill>
              </a:rPr>
              <a:t>nodes</a:t>
            </a:r>
            <a:r>
              <a:rPr lang="en-US" dirty="0"/>
              <a:t> represent groups (X, Y, …) the members of which have something (</a:t>
            </a:r>
            <a:r>
              <a:rPr lang="en-US" dirty="0" err="1"/>
              <a:t>S</a:t>
            </a:r>
            <a:r>
              <a:rPr lang="en-US" baseline="-25000" dirty="0" err="1"/>
              <a:t>x</a:t>
            </a:r>
            <a:r>
              <a:rPr lang="en-US" dirty="0"/>
              <a:t>, S</a:t>
            </a:r>
            <a:r>
              <a:rPr lang="en-US" baseline="-25000" dirty="0"/>
              <a:t>y, …</a:t>
            </a:r>
            <a:r>
              <a:rPr lang="en-US" dirty="0"/>
              <a:t>) similar in some way.</a:t>
            </a:r>
          </a:p>
          <a:p>
            <a:pPr>
              <a:buFont typeface="Arial" panose="020B0604020202020204" pitchFamily="34" charset="0"/>
              <a:buChar char="•"/>
            </a:pPr>
            <a:r>
              <a:rPr lang="en-US" dirty="0"/>
              <a:t>All </a:t>
            </a:r>
            <a:r>
              <a:rPr lang="en-US" dirty="0">
                <a:solidFill>
                  <a:srgbClr val="1FE115"/>
                </a:solidFill>
              </a:rPr>
              <a:t>edges</a:t>
            </a:r>
            <a:r>
              <a:rPr lang="en-US" dirty="0"/>
              <a:t> represent the </a:t>
            </a:r>
            <a:r>
              <a:rPr lang="en-US" b="1" i="1" dirty="0"/>
              <a:t>same</a:t>
            </a:r>
            <a:r>
              <a:rPr lang="en-US" dirty="0"/>
              <a:t> relation r which expresses some classificatory principle which is such that if X r Y holds, then the members of X have similarities </a:t>
            </a:r>
            <a:r>
              <a:rPr lang="en-US" dirty="0" err="1"/>
              <a:t>S</a:t>
            </a:r>
            <a:r>
              <a:rPr lang="en-US" baseline="-25000" dirty="0" err="1"/>
              <a:t>x</a:t>
            </a:r>
            <a:r>
              <a:rPr lang="en-US" baseline="-25000" dirty="0"/>
              <a:t> </a:t>
            </a:r>
            <a:r>
              <a:rPr lang="en-US" dirty="0"/>
              <a:t>and S</a:t>
            </a:r>
            <a:r>
              <a:rPr lang="en-US" baseline="-25000" dirty="0"/>
              <a:t>y</a:t>
            </a:r>
            <a:r>
              <a:rPr lang="en-US" dirty="0"/>
              <a:t>. </a:t>
            </a:r>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52</a:t>
            </a:fld>
            <a:endParaRPr lang="en-US"/>
          </a:p>
        </p:txBody>
      </p:sp>
      <p:pic>
        <p:nvPicPr>
          <p:cNvPr id="8" name="Picture 7" descr="Image of a taxonomic tree.">
            <a:extLst>
              <a:ext uri="{FF2B5EF4-FFF2-40B4-BE49-F238E27FC236}">
                <a16:creationId xmlns:a16="http://schemas.microsoft.com/office/drawing/2014/main" id="{F0A9011C-D221-44F8-B7A3-CD6AC0A6FBD9}"/>
              </a:ext>
            </a:extLst>
          </p:cNvPr>
          <p:cNvPicPr>
            <a:picLocks noChangeAspect="1"/>
          </p:cNvPicPr>
          <p:nvPr/>
        </p:nvPicPr>
        <p:blipFill>
          <a:blip r:embed="rId2"/>
          <a:stretch>
            <a:fillRect/>
          </a:stretch>
        </p:blipFill>
        <p:spPr>
          <a:xfrm>
            <a:off x="152400" y="1540669"/>
            <a:ext cx="7577985" cy="4487045"/>
          </a:xfrm>
          <a:prstGeom prst="rect">
            <a:avLst/>
          </a:prstGeom>
        </p:spPr>
      </p:pic>
    </p:spTree>
    <p:extLst>
      <p:ext uri="{BB962C8B-B14F-4D97-AF65-F5344CB8AC3E}">
        <p14:creationId xmlns:p14="http://schemas.microsoft.com/office/powerpoint/2010/main" val="28610481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p:txBody>
          <a:bodyPr/>
          <a:lstStyle/>
          <a:p>
            <a:r>
              <a:rPr lang="en-US" dirty="0"/>
              <a:t>Taxonomic tree as sets</a:t>
            </a:r>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53</a:t>
            </a:fld>
            <a:endParaRPr lang="en-US"/>
          </a:p>
        </p:txBody>
      </p:sp>
      <p:pic>
        <p:nvPicPr>
          <p:cNvPr id="3" name="Picture 2" descr="A taxonomic tree represented as a set of non-overlapping subsets">
            <a:extLst>
              <a:ext uri="{FF2B5EF4-FFF2-40B4-BE49-F238E27FC236}">
                <a16:creationId xmlns:a16="http://schemas.microsoft.com/office/drawing/2014/main" id="{E3E56533-FF7F-4112-BC34-A950043C363C}"/>
              </a:ext>
            </a:extLst>
          </p:cNvPr>
          <p:cNvPicPr>
            <a:picLocks noChangeAspect="1"/>
          </p:cNvPicPr>
          <p:nvPr/>
        </p:nvPicPr>
        <p:blipFill>
          <a:blip r:embed="rId2"/>
          <a:stretch>
            <a:fillRect/>
          </a:stretch>
        </p:blipFill>
        <p:spPr>
          <a:xfrm>
            <a:off x="1362178" y="1438472"/>
            <a:ext cx="6419644" cy="5200339"/>
          </a:xfrm>
          <a:prstGeom prst="rect">
            <a:avLst/>
          </a:prstGeom>
        </p:spPr>
      </p:pic>
    </p:spTree>
    <p:extLst>
      <p:ext uri="{BB962C8B-B14F-4D97-AF65-F5344CB8AC3E}">
        <p14:creationId xmlns:p14="http://schemas.microsoft.com/office/powerpoint/2010/main" val="2561055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C695-956C-467B-8452-97B605713B40}"/>
              </a:ext>
            </a:extLst>
          </p:cNvPr>
          <p:cNvSpPr>
            <a:spLocks noGrp="1"/>
          </p:cNvSpPr>
          <p:nvPr>
            <p:ph type="title"/>
          </p:nvPr>
        </p:nvSpPr>
        <p:spPr>
          <a:xfrm>
            <a:off x="228600" y="1447800"/>
            <a:ext cx="3733800" cy="76200"/>
          </a:xfrm>
        </p:spPr>
        <p:txBody>
          <a:bodyPr/>
          <a:lstStyle/>
          <a:p>
            <a:r>
              <a:rPr lang="en-US" dirty="0"/>
              <a:t>Is this graph a tree?</a:t>
            </a:r>
            <a:br>
              <a:rPr lang="en-US" dirty="0"/>
            </a:br>
            <a:br>
              <a:rPr lang="en-US" dirty="0"/>
            </a:br>
            <a:br>
              <a:rPr lang="en-US" dirty="0"/>
            </a:br>
            <a:r>
              <a:rPr lang="en-US" dirty="0"/>
              <a:t>Is this representation a taxonomy?</a:t>
            </a:r>
          </a:p>
        </p:txBody>
      </p:sp>
      <p:sp>
        <p:nvSpPr>
          <p:cNvPr id="4" name="Slide Number Placeholder 3">
            <a:extLst>
              <a:ext uri="{FF2B5EF4-FFF2-40B4-BE49-F238E27FC236}">
                <a16:creationId xmlns:a16="http://schemas.microsoft.com/office/drawing/2014/main" id="{875DC4F2-DD2A-4CA9-B292-6004DD7047BE}"/>
              </a:ext>
            </a:extLst>
          </p:cNvPr>
          <p:cNvSpPr>
            <a:spLocks noGrp="1"/>
          </p:cNvSpPr>
          <p:nvPr>
            <p:ph type="sldNum" sz="quarter" idx="10"/>
          </p:nvPr>
        </p:nvSpPr>
        <p:spPr/>
        <p:txBody>
          <a:bodyPr/>
          <a:lstStyle/>
          <a:p>
            <a:fld id="{01EF93C7-D0AB-41D7-8C62-1F8A9E33AE23}" type="slidenum">
              <a:rPr lang="en-US" smtClean="0"/>
              <a:pPr/>
              <a:t>54</a:t>
            </a:fld>
            <a:endParaRPr lang="en-US"/>
          </a:p>
        </p:txBody>
      </p:sp>
      <p:sp>
        <p:nvSpPr>
          <p:cNvPr id="6" name="TextBox 5">
            <a:extLst>
              <a:ext uri="{FF2B5EF4-FFF2-40B4-BE49-F238E27FC236}">
                <a16:creationId xmlns:a16="http://schemas.microsoft.com/office/drawing/2014/main" id="{DDB5D65D-04AF-405E-BD9A-4E43B28D858B}"/>
              </a:ext>
            </a:extLst>
          </p:cNvPr>
          <p:cNvSpPr txBox="1"/>
          <p:nvPr/>
        </p:nvSpPr>
        <p:spPr>
          <a:xfrm>
            <a:off x="3200400" y="919607"/>
            <a:ext cx="5943600" cy="5863144"/>
          </a:xfrm>
          <a:prstGeom prst="rect">
            <a:avLst/>
          </a:prstGeom>
          <a:noFill/>
        </p:spPr>
        <p:txBody>
          <a:bodyPr wrap="square">
            <a:spAutoFit/>
          </a:bodyPr>
          <a:lstStyle/>
          <a:p>
            <a:pPr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
              </a:rPr>
              <a:t>Cardiovascular System [A07] </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3"/>
              </a:rPr>
              <a:t>Blood Vessels [A07.015] </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4"/>
              </a:rPr>
              <a:t>Blood-Air Barrier [A07.020]</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5"/>
              </a:rPr>
              <a:t>Blood-Aqueous Barrier [A07.030]</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6"/>
              </a:rPr>
              <a:t>Blood-Brain Barrier [A07.035]</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7"/>
              </a:rPr>
              <a:t>Blood-Nerve Barrier [A07.037]</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8"/>
              </a:rPr>
              <a:t>Blood-Retinal Barrier [A07.040]</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9"/>
              </a:rPr>
              <a:t>Blood-Spinal Cord Barrier [A07.043]</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0"/>
              </a:rPr>
              <a:t>Blood-Testis Barrier [A07.045]</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1"/>
              </a:rPr>
              <a:t>Glomerular Filtration Barrier [A07.500]</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2"/>
              </a:rPr>
              <a:t>Glymphatic System [A07.521]</a:t>
            </a:r>
            <a:endParaRPr lang="en-US" sz="1800" b="0" i="0" dirty="0">
              <a:solidFill>
                <a:srgbClr val="333333"/>
              </a:solidFill>
              <a:effectLst/>
              <a:latin typeface="Helvetica Neue"/>
            </a:endParaRPr>
          </a:p>
          <a:p>
            <a:pPr marL="742950" lvl="1" indent="-28575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3"/>
              </a:rPr>
              <a:t>Heart [A07.541] </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4"/>
              </a:rPr>
              <a:t>Endocardium [A07.541.207]</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5"/>
              </a:rPr>
              <a:t>Fetal Heart [A07.541.278] </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6"/>
              </a:rPr>
              <a:t>Heart Atria [A07.541.358] </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7"/>
              </a:rPr>
              <a:t>Heart Conduction System [A07.541.409] </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8"/>
              </a:rPr>
              <a:t>Heart Septum [A07.541.459] </a:t>
            </a:r>
            <a:endParaRPr lang="en-US" sz="1800" b="0" i="0" dirty="0">
              <a:solidFill>
                <a:srgbClr val="333333"/>
              </a:solidFill>
              <a:effectLst/>
              <a:latin typeface="Helvetica Neue"/>
            </a:endParaRPr>
          </a:p>
          <a:p>
            <a:pPr marL="1600200" lvl="3"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19"/>
              </a:rPr>
              <a:t>Atrial Septum [A07.541.459.249]</a:t>
            </a:r>
            <a:endParaRPr lang="en-US" sz="1800" b="0" i="0" dirty="0">
              <a:solidFill>
                <a:srgbClr val="333333"/>
              </a:solidFill>
              <a:effectLst/>
              <a:latin typeface="Helvetica Neue"/>
            </a:endParaRPr>
          </a:p>
          <a:p>
            <a:pPr marL="1600200" lvl="3"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0"/>
              </a:rPr>
              <a:t>Endocardial Cushions [A07.541.459.374]</a:t>
            </a:r>
            <a:endParaRPr lang="en-US" sz="1800" b="0" i="0" dirty="0">
              <a:solidFill>
                <a:srgbClr val="333333"/>
              </a:solidFill>
              <a:effectLst/>
              <a:latin typeface="Helvetica Neue"/>
            </a:endParaRPr>
          </a:p>
          <a:p>
            <a:pPr marL="1600200" lvl="3"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1"/>
              </a:rPr>
              <a:t>Foramen </a:t>
            </a:r>
            <a:r>
              <a:rPr lang="en-US" sz="1800" b="0" i="0" u="none" strike="noStrike" dirty="0" err="1">
                <a:solidFill>
                  <a:srgbClr val="337AB7"/>
                </a:solidFill>
                <a:effectLst/>
                <a:latin typeface="Helvetica Neue"/>
                <a:hlinkClick r:id="rId21"/>
              </a:rPr>
              <a:t>Ovale</a:t>
            </a:r>
            <a:r>
              <a:rPr lang="en-US" sz="1800" b="0" i="0" u="none" strike="noStrike" dirty="0">
                <a:solidFill>
                  <a:srgbClr val="337AB7"/>
                </a:solidFill>
                <a:effectLst/>
                <a:latin typeface="Helvetica Neue"/>
                <a:hlinkClick r:id="rId21"/>
              </a:rPr>
              <a:t> [A07.541.459.500]</a:t>
            </a:r>
            <a:endParaRPr lang="en-US" sz="1800" b="0" i="0" dirty="0">
              <a:solidFill>
                <a:srgbClr val="333333"/>
              </a:solidFill>
              <a:effectLst/>
              <a:latin typeface="Helvetica Neue"/>
            </a:endParaRPr>
          </a:p>
          <a:p>
            <a:pPr marL="1600200" lvl="3"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2"/>
              </a:rPr>
              <a:t>Ventricular Septum [A07.541.459.750]</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3"/>
              </a:rPr>
              <a:t>Heart Valves [A07.541.510] </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4"/>
              </a:rPr>
              <a:t>Heart Ventricles [A07.541.560]</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5"/>
              </a:rPr>
              <a:t>Myocardium [A07.541.704] </a:t>
            </a:r>
            <a:endParaRPr lang="en-US" sz="1800" b="0" i="0" dirty="0">
              <a:solidFill>
                <a:srgbClr val="333333"/>
              </a:solidFill>
              <a:effectLst/>
              <a:latin typeface="Helvetica Neue"/>
            </a:endParaRPr>
          </a:p>
          <a:p>
            <a:pPr marL="1143000" lvl="2" indent="-228600" algn="l">
              <a:lnSpc>
                <a:spcPts val="1800"/>
              </a:lnSpc>
              <a:buFont typeface="Arial" panose="020B0604020202020204" pitchFamily="34" charset="0"/>
              <a:buChar char="•"/>
            </a:pPr>
            <a:r>
              <a:rPr lang="en-US" sz="1800" b="0" i="0" u="none" strike="noStrike" dirty="0">
                <a:solidFill>
                  <a:srgbClr val="337AB7"/>
                </a:solidFill>
                <a:effectLst/>
                <a:latin typeface="Helvetica Neue"/>
                <a:hlinkClick r:id="rId26"/>
              </a:rPr>
              <a:t>Pericardium [A07.541.795] </a:t>
            </a:r>
            <a:endParaRPr lang="en-US" sz="1800" b="0" i="0" dirty="0">
              <a:solidFill>
                <a:srgbClr val="333333"/>
              </a:solidFill>
              <a:effectLst/>
              <a:latin typeface="Helvetica Neue"/>
            </a:endParaRPr>
          </a:p>
        </p:txBody>
      </p:sp>
      <p:sp>
        <p:nvSpPr>
          <p:cNvPr id="10" name="TextBox 9">
            <a:extLst>
              <a:ext uri="{FF2B5EF4-FFF2-40B4-BE49-F238E27FC236}">
                <a16:creationId xmlns:a16="http://schemas.microsoft.com/office/drawing/2014/main" id="{C1E3487B-195D-4567-8965-2D7A8D11FADE}"/>
              </a:ext>
            </a:extLst>
          </p:cNvPr>
          <p:cNvSpPr txBox="1"/>
          <p:nvPr/>
        </p:nvSpPr>
        <p:spPr>
          <a:xfrm>
            <a:off x="2229703" y="-16336632"/>
            <a:ext cx="4609530" cy="6340197"/>
          </a:xfrm>
          <a:prstGeom prst="rect">
            <a:avLst/>
          </a:prstGeom>
          <a:noFill/>
        </p:spPr>
        <p:txBody>
          <a:bodyPr wrap="square">
            <a:spAutoFit/>
          </a:bodyPr>
          <a:lstStyle/>
          <a:p>
            <a:pPr algn="l">
              <a:buFont typeface="Arial" panose="020B0604020202020204" pitchFamily="34" charset="0"/>
              <a:buChar char="•"/>
            </a:pPr>
            <a:r>
              <a:rPr lang="en-US" sz="1400" b="0" i="0" u="none" strike="noStrike" dirty="0">
                <a:solidFill>
                  <a:srgbClr val="337AB7"/>
                </a:solidFill>
                <a:effectLst/>
                <a:latin typeface="Helvetica Neue"/>
                <a:hlinkClick r:id="rId2"/>
              </a:rPr>
              <a:t>Cardiovascular System [A07] </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3"/>
              </a:rPr>
              <a:t>Blood Vessels [A07.015] </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4"/>
              </a:rPr>
              <a:t>Blood-Air Barrier [A07.020]</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5"/>
              </a:rPr>
              <a:t>Blood-Aqueous Barrier [A07.030]</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6"/>
              </a:rPr>
              <a:t>Blood-Brain Barrier [A07.035]</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7"/>
              </a:rPr>
              <a:t>Blood-Nerve Barrier [A07.037]</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8"/>
              </a:rPr>
              <a:t>Blood-Retinal Barrier [A07.040]</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9"/>
              </a:rPr>
              <a:t>Blood-Spinal Cord Barrier [A07.043]</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10"/>
              </a:rPr>
              <a:t>Blood-Testis Barrier [A07.045]</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11"/>
              </a:rPr>
              <a:t>Glomerular Filtration Barrier [A07.500]</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12"/>
              </a:rPr>
              <a:t>Glymphatic System [A07.521]</a:t>
            </a:r>
            <a:endParaRPr lang="en-US" sz="1400" b="0" i="0" dirty="0">
              <a:solidFill>
                <a:srgbClr val="333333"/>
              </a:solidFill>
              <a:effectLst/>
              <a:latin typeface="Helvetica Neue"/>
            </a:endParaRPr>
          </a:p>
          <a:p>
            <a:pPr marL="742950" lvl="1" indent="-285750" algn="l">
              <a:buFont typeface="Arial" panose="020B0604020202020204" pitchFamily="34" charset="0"/>
              <a:buChar char="•"/>
            </a:pPr>
            <a:r>
              <a:rPr lang="en-US" sz="1400" b="0" i="0" u="none" strike="noStrike" dirty="0">
                <a:solidFill>
                  <a:srgbClr val="337AB7"/>
                </a:solidFill>
                <a:effectLst/>
                <a:latin typeface="Helvetica Neue"/>
                <a:hlinkClick r:id="rId13"/>
              </a:rPr>
              <a:t>Heart [A07.541] </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14"/>
              </a:rPr>
              <a:t>Endocardium [A07.541.207]</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15"/>
              </a:rPr>
              <a:t>Fetal Heart [A07.541.278] </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16"/>
              </a:rPr>
              <a:t>Heart Atria [A07.541.358] </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17"/>
              </a:rPr>
              <a:t>Heart Conduction System [A07.541.409] </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18"/>
              </a:rPr>
              <a:t>Heart Septum [A07.541.459] </a:t>
            </a:r>
            <a:endParaRPr lang="en-US" sz="1400" b="0" i="0" dirty="0">
              <a:solidFill>
                <a:srgbClr val="333333"/>
              </a:solidFill>
              <a:effectLst/>
              <a:latin typeface="Helvetica Neue"/>
            </a:endParaRPr>
          </a:p>
          <a:p>
            <a:pPr marL="1600200" lvl="3" indent="-228600" algn="l">
              <a:buFont typeface="Arial" panose="020B0604020202020204" pitchFamily="34" charset="0"/>
              <a:buChar char="•"/>
            </a:pPr>
            <a:r>
              <a:rPr lang="en-US" sz="1400" b="0" i="0" u="none" strike="noStrike" dirty="0">
                <a:solidFill>
                  <a:srgbClr val="337AB7"/>
                </a:solidFill>
                <a:effectLst/>
                <a:latin typeface="Helvetica Neue"/>
                <a:hlinkClick r:id="rId19"/>
              </a:rPr>
              <a:t>Atrial Septum [A07.541.459.249]</a:t>
            </a:r>
            <a:endParaRPr lang="en-US" sz="1400" b="0" i="0" dirty="0">
              <a:solidFill>
                <a:srgbClr val="333333"/>
              </a:solidFill>
              <a:effectLst/>
              <a:latin typeface="Helvetica Neue"/>
            </a:endParaRPr>
          </a:p>
          <a:p>
            <a:pPr marL="1600200" lvl="3" indent="-228600" algn="l">
              <a:buFont typeface="Arial" panose="020B0604020202020204" pitchFamily="34" charset="0"/>
              <a:buChar char="•"/>
            </a:pPr>
            <a:r>
              <a:rPr lang="en-US" sz="1400" b="0" i="0" u="none" strike="noStrike" dirty="0">
                <a:solidFill>
                  <a:srgbClr val="337AB7"/>
                </a:solidFill>
                <a:effectLst/>
                <a:latin typeface="Helvetica Neue"/>
                <a:hlinkClick r:id="rId20"/>
              </a:rPr>
              <a:t>Endocardial Cushions [A07.541.459.374]</a:t>
            </a:r>
            <a:endParaRPr lang="en-US" sz="1400" b="0" i="0" dirty="0">
              <a:solidFill>
                <a:srgbClr val="333333"/>
              </a:solidFill>
              <a:effectLst/>
              <a:latin typeface="Helvetica Neue"/>
            </a:endParaRPr>
          </a:p>
          <a:p>
            <a:pPr marL="1600200" lvl="3" indent="-228600" algn="l">
              <a:buFont typeface="Arial" panose="020B0604020202020204" pitchFamily="34" charset="0"/>
              <a:buChar char="•"/>
            </a:pPr>
            <a:r>
              <a:rPr lang="en-US" sz="1400" b="0" i="0" u="none" strike="noStrike" dirty="0">
                <a:solidFill>
                  <a:srgbClr val="337AB7"/>
                </a:solidFill>
                <a:effectLst/>
                <a:latin typeface="Helvetica Neue"/>
                <a:hlinkClick r:id="rId21"/>
              </a:rPr>
              <a:t>Foramen </a:t>
            </a:r>
            <a:r>
              <a:rPr lang="en-US" sz="1400" b="0" i="0" u="none" strike="noStrike" dirty="0" err="1">
                <a:solidFill>
                  <a:srgbClr val="337AB7"/>
                </a:solidFill>
                <a:effectLst/>
                <a:latin typeface="Helvetica Neue"/>
                <a:hlinkClick r:id="rId21"/>
              </a:rPr>
              <a:t>Ovale</a:t>
            </a:r>
            <a:r>
              <a:rPr lang="en-US" sz="1400" b="0" i="0" u="none" strike="noStrike" dirty="0">
                <a:solidFill>
                  <a:srgbClr val="337AB7"/>
                </a:solidFill>
                <a:effectLst/>
                <a:latin typeface="Helvetica Neue"/>
                <a:hlinkClick r:id="rId21"/>
              </a:rPr>
              <a:t> [A07.541.459.500]</a:t>
            </a:r>
            <a:endParaRPr lang="en-US" sz="1400" b="0" i="0" dirty="0">
              <a:solidFill>
                <a:srgbClr val="333333"/>
              </a:solidFill>
              <a:effectLst/>
              <a:latin typeface="Helvetica Neue"/>
            </a:endParaRPr>
          </a:p>
          <a:p>
            <a:pPr marL="1600200" lvl="3" indent="-228600" algn="l">
              <a:buFont typeface="Arial" panose="020B0604020202020204" pitchFamily="34" charset="0"/>
              <a:buChar char="•"/>
            </a:pPr>
            <a:r>
              <a:rPr lang="en-US" sz="1400" b="0" i="0" u="none" strike="noStrike" dirty="0">
                <a:solidFill>
                  <a:srgbClr val="337AB7"/>
                </a:solidFill>
                <a:effectLst/>
                <a:latin typeface="Helvetica Neue"/>
                <a:hlinkClick r:id="rId22"/>
              </a:rPr>
              <a:t>Ventricular Septum [A07.541.459.750]</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23"/>
              </a:rPr>
              <a:t>Heart Valves [A07.541.510] </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24"/>
              </a:rPr>
              <a:t>Heart Ventricles [A07.541.560]</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25"/>
              </a:rPr>
              <a:t>Myocardium [A07.541.704] </a:t>
            </a:r>
            <a:endParaRPr lang="en-US" sz="1400" b="0" i="0" dirty="0">
              <a:solidFill>
                <a:srgbClr val="333333"/>
              </a:solidFill>
              <a:effectLst/>
              <a:latin typeface="Helvetica Neue"/>
            </a:endParaRPr>
          </a:p>
          <a:p>
            <a:pPr marL="1143000" lvl="2" indent="-228600" algn="l">
              <a:buFont typeface="Arial" panose="020B0604020202020204" pitchFamily="34" charset="0"/>
              <a:buChar char="•"/>
            </a:pPr>
            <a:r>
              <a:rPr lang="en-US" sz="1400" b="0" i="0" u="none" strike="noStrike" dirty="0">
                <a:solidFill>
                  <a:srgbClr val="337AB7"/>
                </a:solidFill>
                <a:effectLst/>
                <a:latin typeface="Helvetica Neue"/>
                <a:hlinkClick r:id="rId26"/>
              </a:rPr>
              <a:t>Pericardium [A07.541.795] </a:t>
            </a:r>
            <a:endParaRPr lang="en-US" sz="1400" b="0" i="0" dirty="0">
              <a:solidFill>
                <a:srgbClr val="333333"/>
              </a:solidFill>
              <a:effectLst/>
              <a:latin typeface="Helvetica Neue"/>
            </a:endParaRPr>
          </a:p>
          <a:p>
            <a:br>
              <a:rPr lang="en-US" sz="1400" dirty="0"/>
            </a:br>
            <a:endParaRPr lang="en-US" sz="1400" dirty="0"/>
          </a:p>
        </p:txBody>
      </p:sp>
    </p:spTree>
    <p:extLst>
      <p:ext uri="{BB962C8B-B14F-4D97-AF65-F5344CB8AC3E}">
        <p14:creationId xmlns:p14="http://schemas.microsoft.com/office/powerpoint/2010/main" val="26562014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2FED-1C64-41ED-9B08-2FF9B50A40B5}"/>
              </a:ext>
            </a:extLst>
          </p:cNvPr>
          <p:cNvSpPr>
            <a:spLocks noGrp="1"/>
          </p:cNvSpPr>
          <p:nvPr>
            <p:ph type="title"/>
          </p:nvPr>
        </p:nvSpPr>
        <p:spPr>
          <a:xfrm>
            <a:off x="0" y="762000"/>
            <a:ext cx="9144000" cy="762000"/>
          </a:xfrm>
        </p:spPr>
        <p:txBody>
          <a:bodyPr/>
          <a:lstStyle/>
          <a:p>
            <a:r>
              <a:rPr lang="en-US" sz="3400" dirty="0"/>
              <a:t>Taxonomic tree with </a:t>
            </a:r>
            <a:r>
              <a:rPr lang="en-US" sz="3400" dirty="0">
                <a:solidFill>
                  <a:srgbClr val="1FE115"/>
                </a:solidFill>
              </a:rPr>
              <a:t>non-taxonomic relations</a:t>
            </a:r>
          </a:p>
        </p:txBody>
      </p:sp>
      <p:sp>
        <p:nvSpPr>
          <p:cNvPr id="4" name="Slide Number Placeholder 3">
            <a:extLst>
              <a:ext uri="{FF2B5EF4-FFF2-40B4-BE49-F238E27FC236}">
                <a16:creationId xmlns:a16="http://schemas.microsoft.com/office/drawing/2014/main" id="{42A3A52B-8046-4344-A985-F252E1BFCDFA}"/>
              </a:ext>
            </a:extLst>
          </p:cNvPr>
          <p:cNvSpPr>
            <a:spLocks noGrp="1"/>
          </p:cNvSpPr>
          <p:nvPr>
            <p:ph type="sldNum" sz="quarter" idx="10"/>
          </p:nvPr>
        </p:nvSpPr>
        <p:spPr/>
        <p:txBody>
          <a:bodyPr/>
          <a:lstStyle/>
          <a:p>
            <a:fld id="{01EF93C7-D0AB-41D7-8C62-1F8A9E33AE23}" type="slidenum">
              <a:rPr lang="en-US" smtClean="0"/>
              <a:pPr/>
              <a:t>55</a:t>
            </a:fld>
            <a:endParaRPr lang="en-US"/>
          </a:p>
        </p:txBody>
      </p:sp>
      <p:pic>
        <p:nvPicPr>
          <p:cNvPr id="3" name="Picture 2" descr="A taxonomic tree with two non-taxonomic relations added.">
            <a:extLst>
              <a:ext uri="{FF2B5EF4-FFF2-40B4-BE49-F238E27FC236}">
                <a16:creationId xmlns:a16="http://schemas.microsoft.com/office/drawing/2014/main" id="{91A5FE73-0401-4729-9B55-92E999335C2F}"/>
              </a:ext>
            </a:extLst>
          </p:cNvPr>
          <p:cNvPicPr>
            <a:picLocks noChangeAspect="1"/>
          </p:cNvPicPr>
          <p:nvPr/>
        </p:nvPicPr>
        <p:blipFill>
          <a:blip r:embed="rId2"/>
          <a:stretch>
            <a:fillRect/>
          </a:stretch>
        </p:blipFill>
        <p:spPr>
          <a:xfrm>
            <a:off x="228600" y="1524000"/>
            <a:ext cx="8449788" cy="4487045"/>
          </a:xfrm>
          <a:prstGeom prst="rect">
            <a:avLst/>
          </a:prstGeom>
        </p:spPr>
      </p:pic>
    </p:spTree>
    <p:extLst>
      <p:ext uri="{BB962C8B-B14F-4D97-AF65-F5344CB8AC3E}">
        <p14:creationId xmlns:p14="http://schemas.microsoft.com/office/powerpoint/2010/main" val="6831804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DFA3B-4C4E-4482-BD61-3ACB525AC6F3}"/>
              </a:ext>
            </a:extLst>
          </p:cNvPr>
          <p:cNvSpPr>
            <a:spLocks noGrp="1"/>
          </p:cNvSpPr>
          <p:nvPr>
            <p:ph type="title"/>
          </p:nvPr>
        </p:nvSpPr>
        <p:spPr/>
        <p:txBody>
          <a:bodyPr/>
          <a:lstStyle/>
          <a:p>
            <a:r>
              <a:rPr lang="en-US" dirty="0"/>
              <a:t>Double taxonomy: </a:t>
            </a:r>
            <a:r>
              <a:rPr lang="en-US" dirty="0" err="1"/>
              <a:t>isa</a:t>
            </a:r>
            <a:r>
              <a:rPr lang="en-US" dirty="0"/>
              <a:t> / part of</a:t>
            </a:r>
          </a:p>
        </p:txBody>
      </p:sp>
      <p:pic>
        <p:nvPicPr>
          <p:cNvPr id="5" name="Content Placeholder 4" descr="In medical ontologies, SEP triplets is a formal data structure engineering methodology used to model part-whole (mereological) relationships. It uses three nodes to correctly represent anatomical structures:S (Structure): Represents the overall structure (e.g., Spine Structure), encompassing both the entity and its parts.E (Entity): Represents the entire physical object itself (e.g., Spine).P (Part): Represents the distinct parts belonging to that entity (e.g., Spine Part).">
            <a:extLst>
              <a:ext uri="{FF2B5EF4-FFF2-40B4-BE49-F238E27FC236}">
                <a16:creationId xmlns:a16="http://schemas.microsoft.com/office/drawing/2014/main" id="{010AEE9C-CBED-481D-B31B-B960A1513764}"/>
              </a:ext>
            </a:extLst>
          </p:cNvPr>
          <p:cNvPicPr>
            <a:picLocks noGrp="1" noChangeAspect="1"/>
          </p:cNvPicPr>
          <p:nvPr>
            <p:ph idx="1"/>
          </p:nvPr>
        </p:nvPicPr>
        <p:blipFill>
          <a:blip r:embed="rId2"/>
          <a:stretch>
            <a:fillRect/>
          </a:stretch>
        </p:blipFill>
        <p:spPr>
          <a:xfrm>
            <a:off x="762000" y="1676400"/>
            <a:ext cx="5620271" cy="4953000"/>
          </a:xfrm>
          <a:prstGeom prst="rect">
            <a:avLst/>
          </a:prstGeom>
        </p:spPr>
      </p:pic>
      <p:sp>
        <p:nvSpPr>
          <p:cNvPr id="4" name="Slide Number Placeholder 3">
            <a:extLst>
              <a:ext uri="{FF2B5EF4-FFF2-40B4-BE49-F238E27FC236}">
                <a16:creationId xmlns:a16="http://schemas.microsoft.com/office/drawing/2014/main" id="{72A69AD2-26D2-42DC-B91E-D0447F9890A7}"/>
              </a:ext>
            </a:extLst>
          </p:cNvPr>
          <p:cNvSpPr>
            <a:spLocks noGrp="1"/>
          </p:cNvSpPr>
          <p:nvPr>
            <p:ph type="sldNum" sz="quarter" idx="10"/>
          </p:nvPr>
        </p:nvSpPr>
        <p:spPr/>
        <p:txBody>
          <a:bodyPr/>
          <a:lstStyle/>
          <a:p>
            <a:fld id="{01EF93C7-D0AB-41D7-8C62-1F8A9E33AE23}" type="slidenum">
              <a:rPr lang="en-US" smtClean="0"/>
              <a:pPr/>
              <a:t>56</a:t>
            </a:fld>
            <a:endParaRPr lang="en-US"/>
          </a:p>
        </p:txBody>
      </p:sp>
      <p:sp>
        <p:nvSpPr>
          <p:cNvPr id="6" name="Rectangle 5">
            <a:extLst>
              <a:ext uri="{FF2B5EF4-FFF2-40B4-BE49-F238E27FC236}">
                <a16:creationId xmlns:a16="http://schemas.microsoft.com/office/drawing/2014/main" id="{F264C07C-563D-4501-A28F-61DBC727DA58}"/>
              </a:ext>
            </a:extLst>
          </p:cNvPr>
          <p:cNvSpPr/>
          <p:nvPr/>
        </p:nvSpPr>
        <p:spPr>
          <a:xfrm>
            <a:off x="6934200" y="3305413"/>
            <a:ext cx="1905000" cy="2893100"/>
          </a:xfrm>
          <a:prstGeom prst="rect">
            <a:avLst/>
          </a:prstGeom>
        </p:spPr>
        <p:txBody>
          <a:bodyPr wrap="square">
            <a:spAutoFit/>
          </a:bodyPr>
          <a:lstStyle/>
          <a:p>
            <a:r>
              <a:rPr lang="en-US" sz="1400" b="0" dirty="0">
                <a:solidFill>
                  <a:schemeClr val="bg1"/>
                </a:solidFill>
                <a:latin typeface="Georgia" panose="02040502050405020303" pitchFamily="18" charset="0"/>
              </a:rPr>
              <a:t>Schulz, S., </a:t>
            </a:r>
            <a:r>
              <a:rPr lang="en-US" sz="1400" b="0" dirty="0" err="1">
                <a:solidFill>
                  <a:schemeClr val="bg1"/>
                </a:solidFill>
                <a:latin typeface="Georgia" panose="02040502050405020303" pitchFamily="18" charset="0"/>
              </a:rPr>
              <a:t>Romacker</a:t>
            </a:r>
            <a:r>
              <a:rPr lang="en-US" sz="1400" b="0" dirty="0">
                <a:solidFill>
                  <a:schemeClr val="bg1"/>
                </a:solidFill>
                <a:latin typeface="Georgia" panose="02040502050405020303" pitchFamily="18" charset="0"/>
              </a:rPr>
              <a:t>, M., Faggioli, G., Hahn, U.: </a:t>
            </a:r>
          </a:p>
          <a:p>
            <a:r>
              <a:rPr lang="en-US" sz="1400" b="0" dirty="0">
                <a:solidFill>
                  <a:schemeClr val="bg1"/>
                </a:solidFill>
                <a:latin typeface="Georgia" panose="02040502050405020303" pitchFamily="18" charset="0"/>
                <a:hlinkClick r:id="rId3"/>
              </a:rPr>
              <a:t>Automatic Acquisition and Semi-Automatic Refinement of Medical Knowledge</a:t>
            </a:r>
            <a:r>
              <a:rPr lang="en-US" sz="1400" b="0" dirty="0">
                <a:solidFill>
                  <a:schemeClr val="bg1"/>
                </a:solidFill>
                <a:latin typeface="Georgia" panose="02040502050405020303" pitchFamily="18" charset="0"/>
              </a:rPr>
              <a:t>. In: Proc. 12th Workshop on K.A. for KBS. SRDG Publications, Banff (1999)</a:t>
            </a:r>
            <a:endParaRPr lang="en-US" sz="1400" dirty="0">
              <a:solidFill>
                <a:schemeClr val="bg1"/>
              </a:solidFill>
            </a:endParaRPr>
          </a:p>
        </p:txBody>
      </p:sp>
    </p:spTree>
    <p:extLst>
      <p:ext uri="{BB962C8B-B14F-4D97-AF65-F5344CB8AC3E}">
        <p14:creationId xmlns:p14="http://schemas.microsoft.com/office/powerpoint/2010/main" val="42031144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5E99-2115-40E3-8632-38C451DF2ADA}"/>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9306D50E-C93E-430D-A546-3ABFD03394F1}"/>
              </a:ext>
            </a:extLst>
          </p:cNvPr>
          <p:cNvSpPr>
            <a:spLocks noGrp="1"/>
          </p:cNvSpPr>
          <p:nvPr>
            <p:ph type="sldNum" sz="quarter" idx="10"/>
          </p:nvPr>
        </p:nvSpPr>
        <p:spPr/>
        <p:txBody>
          <a:bodyPr/>
          <a:lstStyle/>
          <a:p>
            <a:fld id="{01EF93C7-D0AB-41D7-8C62-1F8A9E33AE23}" type="slidenum">
              <a:rPr lang="en-US" smtClean="0"/>
              <a:pPr/>
              <a:t>57</a:t>
            </a:fld>
            <a:endParaRPr lang="en-US"/>
          </a:p>
        </p:txBody>
      </p:sp>
      <p:sp>
        <p:nvSpPr>
          <p:cNvPr id="5" name="Rectangle 4">
            <a:extLst>
              <a:ext uri="{FF2B5EF4-FFF2-40B4-BE49-F238E27FC236}">
                <a16:creationId xmlns:a16="http://schemas.microsoft.com/office/drawing/2014/main" id="{510A2D0D-882C-4B00-8D63-596EEFD03128}"/>
              </a:ext>
            </a:extLst>
          </p:cNvPr>
          <p:cNvSpPr/>
          <p:nvPr/>
        </p:nvSpPr>
        <p:spPr>
          <a:xfrm>
            <a:off x="76200" y="5903893"/>
            <a:ext cx="9067800" cy="954107"/>
          </a:xfrm>
          <a:prstGeom prst="rect">
            <a:avLst/>
          </a:prstGeom>
        </p:spPr>
        <p:txBody>
          <a:bodyPr wrap="square">
            <a:spAutoFit/>
          </a:bodyPr>
          <a:lstStyle/>
          <a:p>
            <a:pPr algn="r"/>
            <a:r>
              <a:rPr lang="en-US" sz="1400" b="0" dirty="0">
                <a:solidFill>
                  <a:schemeClr val="bg1"/>
                </a:solidFill>
              </a:rPr>
              <a:t>Hahn, U., Schulz, S., &amp; </a:t>
            </a:r>
            <a:r>
              <a:rPr lang="en-US" sz="1400" b="0" dirty="0" err="1">
                <a:solidFill>
                  <a:schemeClr val="bg1"/>
                </a:solidFill>
              </a:rPr>
              <a:t>Romacker</a:t>
            </a:r>
            <a:r>
              <a:rPr lang="en-US" sz="1400" b="0" dirty="0">
                <a:solidFill>
                  <a:schemeClr val="bg1"/>
                </a:solidFill>
              </a:rPr>
              <a:t>, M. (1999). </a:t>
            </a:r>
            <a:r>
              <a:rPr lang="en-US" sz="1400" b="0" dirty="0">
                <a:solidFill>
                  <a:schemeClr val="bg1"/>
                </a:solidFill>
                <a:hlinkClick r:id="rId2"/>
              </a:rPr>
              <a:t>Partonomic reasoning as taxonomic reasoning in medicine</a:t>
            </a:r>
            <a:r>
              <a:rPr lang="en-US" sz="1400" b="0" dirty="0">
                <a:solidFill>
                  <a:schemeClr val="bg1"/>
                </a:solidFill>
              </a:rPr>
              <a:t>. </a:t>
            </a:r>
          </a:p>
          <a:p>
            <a:pPr algn="r"/>
            <a:r>
              <a:rPr lang="en-US" sz="1400" b="0" dirty="0">
                <a:solidFill>
                  <a:schemeClr val="bg1"/>
                </a:solidFill>
              </a:rPr>
              <a:t>In </a:t>
            </a:r>
            <a:r>
              <a:rPr lang="en-US" sz="1400" b="0" i="1" dirty="0">
                <a:solidFill>
                  <a:schemeClr val="bg1"/>
                </a:solidFill>
              </a:rPr>
              <a:t>AAAI’99/IAAI’99 – Proceedings of the 16th National Conference on Artificial Intelligence &amp; </a:t>
            </a:r>
          </a:p>
          <a:p>
            <a:pPr algn="r"/>
            <a:r>
              <a:rPr lang="en-US" sz="1400" b="0" i="1" dirty="0">
                <a:solidFill>
                  <a:schemeClr val="bg1"/>
                </a:solidFill>
              </a:rPr>
              <a:t>11th Innovative Applications of Artificial Intelligence Conference.</a:t>
            </a:r>
            <a:r>
              <a:rPr lang="en-US" sz="1400" b="0" dirty="0">
                <a:solidFill>
                  <a:schemeClr val="bg1"/>
                </a:solidFill>
              </a:rPr>
              <a:t>, pages 271–276.</a:t>
            </a:r>
          </a:p>
          <a:p>
            <a:pPr algn="r"/>
            <a:r>
              <a:rPr lang="en-US" sz="1400" b="0" dirty="0">
                <a:solidFill>
                  <a:schemeClr val="bg1"/>
                </a:solidFill>
              </a:rPr>
              <a:t>Orlando, Florida, July 18-22, 1999. Menlo Park, CA; Cambridge, MA: AAAI Press &amp; MIT Press.</a:t>
            </a:r>
            <a:endParaRPr lang="en-US" sz="1400" dirty="0">
              <a:solidFill>
                <a:schemeClr val="bg1"/>
              </a:solidFill>
            </a:endParaRPr>
          </a:p>
        </p:txBody>
      </p:sp>
      <p:pic>
        <p:nvPicPr>
          <p:cNvPr id="6" name="Picture 5" descr="In medical ontologies, SEP triplets is a formal data structure engineering methodology used to model part-whole (mereological) relationships. It uses three nodes to correctly represent anatomical structures:S (Structure): Represents the overall structure (e.g., Spine Structure), encompassing both the entity and its parts.E (Entity): Represents the entire physical object itself (e.g., Spine).P (Part): Represents the distinct parts belonging to that entity (e.g., Spine Part).">
            <a:extLst>
              <a:ext uri="{FF2B5EF4-FFF2-40B4-BE49-F238E27FC236}">
                <a16:creationId xmlns:a16="http://schemas.microsoft.com/office/drawing/2014/main" id="{D096CD8D-5964-4FA2-BC27-5D21AC94115A}"/>
              </a:ext>
            </a:extLst>
          </p:cNvPr>
          <p:cNvPicPr>
            <a:picLocks noChangeAspect="1"/>
          </p:cNvPicPr>
          <p:nvPr/>
        </p:nvPicPr>
        <p:blipFill>
          <a:blip r:embed="rId3"/>
          <a:stretch>
            <a:fillRect/>
          </a:stretch>
        </p:blipFill>
        <p:spPr>
          <a:xfrm>
            <a:off x="0" y="609600"/>
            <a:ext cx="9144000" cy="5318821"/>
          </a:xfrm>
          <a:prstGeom prst="rect">
            <a:avLst/>
          </a:prstGeom>
        </p:spPr>
      </p:pic>
    </p:spTree>
    <p:extLst>
      <p:ext uri="{BB962C8B-B14F-4D97-AF65-F5344CB8AC3E}">
        <p14:creationId xmlns:p14="http://schemas.microsoft.com/office/powerpoint/2010/main" val="15317011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33C4C-6662-466C-A141-EFC473FA2DB3}"/>
              </a:ext>
            </a:extLst>
          </p:cNvPr>
          <p:cNvSpPr>
            <a:spLocks noGrp="1"/>
          </p:cNvSpPr>
          <p:nvPr>
            <p:ph type="title"/>
          </p:nvPr>
        </p:nvSpPr>
        <p:spPr/>
        <p:txBody>
          <a:bodyPr/>
          <a:lstStyle/>
          <a:p>
            <a:r>
              <a:rPr lang="en-US" dirty="0">
                <a:hlinkClick r:id="rId2"/>
              </a:rPr>
              <a:t>SEP-triplets</a:t>
            </a:r>
            <a:r>
              <a:rPr lang="en-US" dirty="0"/>
              <a:t> in SNOMED CT</a:t>
            </a:r>
          </a:p>
        </p:txBody>
      </p:sp>
      <p:sp>
        <p:nvSpPr>
          <p:cNvPr id="4" name="Slide Number Placeholder 3">
            <a:extLst>
              <a:ext uri="{FF2B5EF4-FFF2-40B4-BE49-F238E27FC236}">
                <a16:creationId xmlns:a16="http://schemas.microsoft.com/office/drawing/2014/main" id="{BA13F651-A8CC-4A59-A465-8FBF041E2D3A}"/>
              </a:ext>
            </a:extLst>
          </p:cNvPr>
          <p:cNvSpPr>
            <a:spLocks noGrp="1"/>
          </p:cNvSpPr>
          <p:nvPr>
            <p:ph type="sldNum" sz="quarter" idx="10"/>
          </p:nvPr>
        </p:nvSpPr>
        <p:spPr/>
        <p:txBody>
          <a:bodyPr/>
          <a:lstStyle/>
          <a:p>
            <a:fld id="{01EF93C7-D0AB-41D7-8C62-1F8A9E33AE23}" type="slidenum">
              <a:rPr lang="en-US" smtClean="0"/>
              <a:pPr/>
              <a:t>58</a:t>
            </a:fld>
            <a:endParaRPr lang="en-US"/>
          </a:p>
        </p:txBody>
      </p:sp>
      <p:sp>
        <p:nvSpPr>
          <p:cNvPr id="6" name="TextBox 5">
            <a:extLst>
              <a:ext uri="{FF2B5EF4-FFF2-40B4-BE49-F238E27FC236}">
                <a16:creationId xmlns:a16="http://schemas.microsoft.com/office/drawing/2014/main" id="{3AF9F07B-FE2B-4EC8-9621-7E44E70B6FBB}"/>
              </a:ext>
            </a:extLst>
          </p:cNvPr>
          <p:cNvSpPr txBox="1"/>
          <p:nvPr/>
        </p:nvSpPr>
        <p:spPr>
          <a:xfrm>
            <a:off x="838200" y="1533099"/>
            <a:ext cx="8229600" cy="4708981"/>
          </a:xfrm>
          <a:prstGeom prst="rect">
            <a:avLst/>
          </a:prstGeom>
          <a:noFill/>
        </p:spPr>
        <p:txBody>
          <a:bodyPr wrap="square">
            <a:spAutoFit/>
          </a:bodyPr>
          <a:lstStyle/>
          <a:p>
            <a:pPr algn="l">
              <a:buFont typeface="Arial" panose="020B0604020202020204" pitchFamily="34" charset="0"/>
              <a:buChar char="•"/>
            </a:pPr>
            <a:endParaRPr lang="en-US" sz="2000" b="0" i="0" dirty="0">
              <a:solidFill>
                <a:schemeClr val="bg1"/>
              </a:solidFill>
              <a:effectLst/>
              <a:latin typeface="Helvetica Neue"/>
            </a:endParaRPr>
          </a:p>
          <a:p>
            <a:pPr marL="1600200" lvl="3" indent="-228600" algn="l">
              <a:buFont typeface="Arial" panose="020B0604020202020204" pitchFamily="34" charset="0"/>
              <a:buChar char="•"/>
            </a:pPr>
            <a:r>
              <a:rPr lang="en-US" sz="2000" b="0" i="0" dirty="0">
                <a:solidFill>
                  <a:schemeClr val="bg1"/>
                </a:solidFill>
                <a:effectLst/>
                <a:latin typeface="Helvetica Neue"/>
              </a:rPr>
              <a:t>  Gastrointestinal tract structure (body structure)</a:t>
            </a:r>
          </a:p>
          <a:p>
            <a:pPr marL="1600200" lvl="3" indent="-228600" algn="l">
              <a:buFont typeface="Arial" panose="020B0604020202020204" pitchFamily="34" charset="0"/>
              <a:buChar char="•"/>
            </a:pPr>
            <a:r>
              <a:rPr lang="en-US" sz="2000" b="0" i="0" dirty="0">
                <a:solidFill>
                  <a:schemeClr val="bg1"/>
                </a:solidFill>
                <a:effectLst/>
                <a:latin typeface="Helvetica Neue"/>
              </a:rPr>
              <a:t>  Intra-abdominal digestive structure (body structure)</a:t>
            </a:r>
          </a:p>
          <a:p>
            <a:pPr marL="1600200" lvl="3" indent="-228600" algn="l">
              <a:buFont typeface="Arial" panose="020B0604020202020204" pitchFamily="34" charset="0"/>
              <a:buChar char="•"/>
            </a:pPr>
            <a:r>
              <a:rPr lang="en-US" sz="2000" b="0" i="0" dirty="0">
                <a:solidFill>
                  <a:schemeClr val="bg1"/>
                </a:solidFill>
                <a:effectLst/>
                <a:latin typeface="Helvetica Neue"/>
              </a:rPr>
              <a:t>  Structure of intestine and/or mesentery (body structure)</a:t>
            </a:r>
          </a:p>
          <a:p>
            <a:pPr marL="1600200" lvl="3" indent="-228600" algn="l">
              <a:buFont typeface="Arial" panose="020B0604020202020204" pitchFamily="34" charset="0"/>
              <a:buChar char="•"/>
            </a:pPr>
            <a:r>
              <a:rPr lang="en-US" sz="2000" b="0" i="0" dirty="0">
                <a:solidFill>
                  <a:schemeClr val="bg1"/>
                </a:solidFill>
                <a:effectLst/>
                <a:latin typeface="Helvetica Neue"/>
              </a:rPr>
              <a:t>  Structure of organ within abdominopelvic cavity (body structure)</a:t>
            </a:r>
          </a:p>
          <a:p>
            <a:pPr marL="1143000" lvl="2" indent="-228600" algn="l">
              <a:buFont typeface="Arial" panose="020B0604020202020204" pitchFamily="34" charset="0"/>
              <a:buChar char="•"/>
            </a:pPr>
            <a:r>
              <a:rPr lang="en-US" sz="2000" b="0" i="0" dirty="0">
                <a:solidFill>
                  <a:schemeClr val="bg1"/>
                </a:solidFill>
                <a:effectLst/>
                <a:latin typeface="Helvetica Neue"/>
              </a:rPr>
              <a:t>  Intestinal structure (body structure)</a:t>
            </a:r>
          </a:p>
          <a:p>
            <a:pPr marL="2057400" lvl="4" indent="-228600" algn="l">
              <a:buFont typeface="Arial" panose="020B0604020202020204" pitchFamily="34" charset="0"/>
              <a:buChar char="•"/>
            </a:pPr>
            <a:r>
              <a:rPr lang="en-US" sz="2000" b="0" i="0" dirty="0">
                <a:solidFill>
                  <a:schemeClr val="bg1"/>
                </a:solidFill>
                <a:effectLst/>
                <a:latin typeface="Helvetica Neue"/>
              </a:rPr>
              <a:t>  Digestive organ structure (body structure)</a:t>
            </a:r>
          </a:p>
          <a:p>
            <a:pPr marL="2514600" lvl="5" indent="-228600" algn="l">
              <a:buFont typeface="Arial" panose="020B0604020202020204" pitchFamily="34" charset="0"/>
              <a:buChar char="•"/>
            </a:pPr>
            <a:r>
              <a:rPr lang="en-US" sz="2000" b="0" i="0" dirty="0">
                <a:solidFill>
                  <a:schemeClr val="bg1"/>
                </a:solidFill>
                <a:effectLst/>
                <a:latin typeface="Helvetica Neue"/>
              </a:rPr>
              <a:t>  Body organ structure (body structure)</a:t>
            </a:r>
          </a:p>
          <a:p>
            <a:pPr marL="2057400" lvl="4" indent="-228600" algn="l">
              <a:buFont typeface="Arial" panose="020B0604020202020204" pitchFamily="34" charset="0"/>
              <a:buChar char="•"/>
            </a:pPr>
            <a:r>
              <a:rPr lang="en-US" sz="2000" b="0" i="0" dirty="0">
                <a:solidFill>
                  <a:schemeClr val="bg1"/>
                </a:solidFill>
                <a:effectLst/>
                <a:latin typeface="Helvetica Neue"/>
              </a:rPr>
              <a:t>  Organ part (body structure)</a:t>
            </a:r>
          </a:p>
          <a:p>
            <a:pPr marL="1600200" lvl="3" indent="-228600" algn="l">
              <a:buFont typeface="Arial" panose="020B0604020202020204" pitchFamily="34" charset="0"/>
              <a:buChar char="•"/>
            </a:pPr>
            <a:r>
              <a:rPr lang="en-US" sz="2000" b="0" i="0" dirty="0">
                <a:solidFill>
                  <a:schemeClr val="bg1"/>
                </a:solidFill>
                <a:effectLst/>
                <a:latin typeface="Helvetica Neue"/>
              </a:rPr>
              <a:t>  Digestive organ part (body structure)</a:t>
            </a:r>
          </a:p>
          <a:p>
            <a:pPr marL="1600200" lvl="3" indent="-228600" algn="l">
              <a:buFont typeface="Arial" panose="020B0604020202020204" pitchFamily="34" charset="0"/>
              <a:buChar char="•"/>
            </a:pPr>
            <a:r>
              <a:rPr lang="en-US" sz="2000" b="0" i="0" dirty="0">
                <a:solidFill>
                  <a:schemeClr val="bg1"/>
                </a:solidFill>
                <a:effectLst/>
                <a:latin typeface="Helvetica Neue"/>
              </a:rPr>
              <a:t>  Lower gastrointestinal tract structure (body structure)</a:t>
            </a:r>
          </a:p>
          <a:p>
            <a:pPr marL="1143000" lvl="2" indent="-228600" algn="l">
              <a:buFont typeface="Arial" panose="020B0604020202020204" pitchFamily="34" charset="0"/>
              <a:buChar char="•"/>
            </a:pPr>
            <a:r>
              <a:rPr lang="en-US" sz="2000" b="0" i="0" dirty="0">
                <a:solidFill>
                  <a:schemeClr val="bg1"/>
                </a:solidFill>
                <a:effectLst/>
                <a:latin typeface="Helvetica Neue"/>
              </a:rPr>
              <a:t>  Lower gastrointestinal tract part (body structure)</a:t>
            </a:r>
          </a:p>
          <a:p>
            <a:pPr marL="742950" lvl="1" indent="-285750" algn="l">
              <a:buFont typeface="Arial" panose="020B0604020202020204" pitchFamily="34" charset="0"/>
              <a:buChar char="•"/>
            </a:pPr>
            <a:r>
              <a:rPr lang="en-US" sz="2000" b="0" i="0" dirty="0">
                <a:solidFill>
                  <a:schemeClr val="bg1"/>
                </a:solidFill>
                <a:effectLst/>
                <a:latin typeface="Helvetica Neue"/>
              </a:rPr>
              <a:t>  Structure of large intestine (body structure)</a:t>
            </a:r>
          </a:p>
          <a:p>
            <a:pPr algn="l">
              <a:buFont typeface="Arial" panose="020B0604020202020204" pitchFamily="34" charset="0"/>
              <a:buChar char="•"/>
            </a:pPr>
            <a:r>
              <a:rPr lang="en-US" sz="2000" b="0" i="0" dirty="0">
                <a:solidFill>
                  <a:schemeClr val="bg1"/>
                </a:solidFill>
                <a:effectLst/>
                <a:latin typeface="Helvetica Neue"/>
              </a:rPr>
              <a:t>  Large intestine part (body structure)</a:t>
            </a:r>
            <a:endParaRPr lang="en-US" sz="2000" dirty="0">
              <a:solidFill>
                <a:schemeClr val="bg1"/>
              </a:solidFill>
            </a:endParaRPr>
          </a:p>
        </p:txBody>
      </p:sp>
      <p:sp>
        <p:nvSpPr>
          <p:cNvPr id="3" name="Arrow: Right 2">
            <a:extLst>
              <a:ext uri="{FF2B5EF4-FFF2-40B4-BE49-F238E27FC236}">
                <a16:creationId xmlns:a16="http://schemas.microsoft.com/office/drawing/2014/main" id="{8875E7DD-8026-40B4-B080-CF789F77B1F5}"/>
              </a:ext>
            </a:extLst>
          </p:cNvPr>
          <p:cNvSpPr/>
          <p:nvPr/>
        </p:nvSpPr>
        <p:spPr bwMode="auto">
          <a:xfrm rot="17520954">
            <a:off x="-1063507" y="3489736"/>
            <a:ext cx="4572000" cy="9530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a:ln>
                  <a:noFill/>
                </a:ln>
                <a:solidFill>
                  <a:schemeClr val="tx1"/>
                </a:solidFill>
                <a:effectLst/>
                <a:latin typeface="Times" pitchFamily="122" charset="0"/>
              </a:rPr>
              <a:t>Read in this direction !</a:t>
            </a:r>
          </a:p>
        </p:txBody>
      </p:sp>
    </p:spTree>
    <p:extLst>
      <p:ext uri="{BB962C8B-B14F-4D97-AF65-F5344CB8AC3E}">
        <p14:creationId xmlns:p14="http://schemas.microsoft.com/office/powerpoint/2010/main" val="898142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408BE-A5FE-4798-9439-2671AFDFFFD3}"/>
              </a:ext>
            </a:extLst>
          </p:cNvPr>
          <p:cNvSpPr>
            <a:spLocks noGrp="1"/>
          </p:cNvSpPr>
          <p:nvPr>
            <p:ph type="title"/>
          </p:nvPr>
        </p:nvSpPr>
        <p:spPr/>
        <p:txBody>
          <a:bodyPr/>
          <a:lstStyle/>
          <a:p>
            <a:r>
              <a:rPr lang="en-US" dirty="0"/>
              <a:t>‘A realism-based ontology’</a:t>
            </a:r>
          </a:p>
        </p:txBody>
      </p:sp>
      <p:sp>
        <p:nvSpPr>
          <p:cNvPr id="3" name="Content Placeholder 2">
            <a:extLst>
              <a:ext uri="{FF2B5EF4-FFF2-40B4-BE49-F238E27FC236}">
                <a16:creationId xmlns:a16="http://schemas.microsoft.com/office/drawing/2014/main" id="{74233ECC-B5BF-45B3-A850-76D632B46BF2}"/>
              </a:ext>
            </a:extLst>
          </p:cNvPr>
          <p:cNvSpPr>
            <a:spLocks noGrp="1"/>
          </p:cNvSpPr>
          <p:nvPr>
            <p:ph idx="1"/>
          </p:nvPr>
        </p:nvSpPr>
        <p:spPr/>
        <p:txBody>
          <a:bodyPr/>
          <a:lstStyle/>
          <a:p>
            <a:pPr algn="ctr"/>
            <a:r>
              <a:rPr lang="en-US" dirty="0"/>
              <a:t>‘</a:t>
            </a:r>
            <a:r>
              <a:rPr lang="en-US" i="1" dirty="0"/>
              <a:t>An </a:t>
            </a:r>
            <a:r>
              <a:rPr lang="en-US" i="1" dirty="0">
                <a:solidFill>
                  <a:srgbClr val="1FE115"/>
                </a:solidFill>
              </a:rPr>
              <a:t>ontology</a:t>
            </a:r>
            <a:r>
              <a:rPr lang="en-US" i="1" dirty="0"/>
              <a:t> built out of </a:t>
            </a:r>
            <a:r>
              <a:rPr lang="en-US" i="1" dirty="0">
                <a:solidFill>
                  <a:srgbClr val="FFFF00"/>
                </a:solidFill>
              </a:rPr>
              <a:t>terms</a:t>
            </a:r>
          </a:p>
          <a:p>
            <a:pPr algn="ctr"/>
            <a:r>
              <a:rPr lang="en-US" i="1" dirty="0"/>
              <a:t>which are </a:t>
            </a:r>
            <a:r>
              <a:rPr lang="en-US" i="1" dirty="0">
                <a:solidFill>
                  <a:srgbClr val="FFFF00"/>
                </a:solidFill>
              </a:rPr>
              <a:t>intended</a:t>
            </a:r>
            <a:r>
              <a:rPr lang="en-US" i="1" dirty="0"/>
              <a:t> to </a:t>
            </a:r>
            <a:r>
              <a:rPr lang="en-US" i="1" u="sng" dirty="0"/>
              <a:t>refer</a:t>
            </a:r>
            <a:r>
              <a:rPr lang="en-US" i="1" dirty="0"/>
              <a:t> exclusively to </a:t>
            </a:r>
            <a:r>
              <a:rPr lang="en-US" i="1" dirty="0">
                <a:solidFill>
                  <a:srgbClr val="FFFF00"/>
                </a:solidFill>
              </a:rPr>
              <a:t>universals</a:t>
            </a:r>
            <a:r>
              <a:rPr lang="en-US" i="1" dirty="0"/>
              <a:t>,</a:t>
            </a:r>
          </a:p>
          <a:p>
            <a:pPr algn="ctr"/>
            <a:r>
              <a:rPr lang="en-US" i="1" dirty="0"/>
              <a:t>and corresponds to that part of the content of a</a:t>
            </a:r>
          </a:p>
          <a:p>
            <a:pPr algn="ctr"/>
            <a:r>
              <a:rPr lang="en-US" i="1" dirty="0"/>
              <a:t>scientific theory that is captured by its constituent</a:t>
            </a:r>
          </a:p>
          <a:p>
            <a:pPr algn="ctr"/>
            <a:r>
              <a:rPr lang="en-US" i="1" dirty="0">
                <a:solidFill>
                  <a:srgbClr val="FFFF00"/>
                </a:solidFill>
              </a:rPr>
              <a:t>general terms </a:t>
            </a:r>
            <a:r>
              <a:rPr lang="en-US" i="1" dirty="0"/>
              <a:t>and their interrelations</a:t>
            </a:r>
            <a:r>
              <a:rPr lang="en-US" dirty="0"/>
              <a:t>’</a:t>
            </a:r>
          </a:p>
        </p:txBody>
      </p:sp>
      <p:sp>
        <p:nvSpPr>
          <p:cNvPr id="4" name="Slide Number Placeholder 3">
            <a:extLst>
              <a:ext uri="{FF2B5EF4-FFF2-40B4-BE49-F238E27FC236}">
                <a16:creationId xmlns:a16="http://schemas.microsoft.com/office/drawing/2014/main" id="{1B84835B-5016-408F-8AF0-C38F974D2D8C}"/>
              </a:ext>
            </a:extLst>
          </p:cNvPr>
          <p:cNvSpPr>
            <a:spLocks noGrp="1"/>
          </p:cNvSpPr>
          <p:nvPr>
            <p:ph type="sldNum" sz="quarter" idx="10"/>
          </p:nvPr>
        </p:nvSpPr>
        <p:spPr/>
        <p:txBody>
          <a:bodyPr/>
          <a:lstStyle/>
          <a:p>
            <a:fld id="{01EF93C7-D0AB-41D7-8C62-1F8A9E33AE23}" type="slidenum">
              <a:rPr lang="en-US" smtClean="0"/>
              <a:pPr/>
              <a:t>59</a:t>
            </a:fld>
            <a:endParaRPr lang="en-US"/>
          </a:p>
        </p:txBody>
      </p:sp>
      <p:sp>
        <p:nvSpPr>
          <p:cNvPr id="5" name="Rectangle 4">
            <a:extLst>
              <a:ext uri="{FF2B5EF4-FFF2-40B4-BE49-F238E27FC236}">
                <a16:creationId xmlns:a16="http://schemas.microsoft.com/office/drawing/2014/main" id="{B6C96B9A-3E11-4B1A-9F27-4E98B2B6FB75}"/>
              </a:ext>
            </a:extLst>
          </p:cNvPr>
          <p:cNvSpPr/>
          <p:nvPr/>
        </p:nvSpPr>
        <p:spPr>
          <a:xfrm>
            <a:off x="381000" y="5322417"/>
            <a:ext cx="8458200" cy="1169551"/>
          </a:xfrm>
          <a:prstGeom prst="rect">
            <a:avLst/>
          </a:prstGeom>
        </p:spPr>
        <p:txBody>
          <a:bodyPr wrap="square">
            <a:spAutoFit/>
          </a:bodyPr>
          <a:lstStyle/>
          <a:p>
            <a:pPr algn="r"/>
            <a:r>
              <a:rPr lang="en-US" sz="1400" b="0" dirty="0">
                <a:solidFill>
                  <a:schemeClr val="bg1"/>
                </a:solidFill>
                <a:latin typeface="Arial" panose="020B0604020202020204" pitchFamily="34" charset="0"/>
              </a:rPr>
              <a:t>Smith B, </a:t>
            </a:r>
            <a:r>
              <a:rPr lang="en-US" sz="1400" b="0" dirty="0" err="1">
                <a:solidFill>
                  <a:schemeClr val="bg1"/>
                </a:solidFill>
                <a:latin typeface="Arial" panose="020B0604020202020204" pitchFamily="34" charset="0"/>
              </a:rPr>
              <a:t>Kusnierczyk</a:t>
            </a:r>
            <a:r>
              <a:rPr lang="en-US" sz="1400" b="0" dirty="0">
                <a:solidFill>
                  <a:schemeClr val="bg1"/>
                </a:solidFill>
                <a:latin typeface="Arial" panose="020B0604020202020204" pitchFamily="34" charset="0"/>
              </a:rPr>
              <a:t> W, Schober D, Ceusters W. </a:t>
            </a:r>
          </a:p>
          <a:p>
            <a:pPr algn="r"/>
            <a:r>
              <a:rPr lang="en-US" sz="1400" b="0" dirty="0">
                <a:solidFill>
                  <a:schemeClr val="bg1"/>
                </a:solidFill>
                <a:latin typeface="Arial" panose="020B0604020202020204" pitchFamily="34" charset="0"/>
                <a:hlinkClick r:id="rId2"/>
              </a:rPr>
              <a:t>Towards a Reference Terminology for Ontology Research and Development in the Biomedical Domain</a:t>
            </a:r>
            <a:r>
              <a:rPr lang="en-US" sz="1400" b="0" dirty="0">
                <a:solidFill>
                  <a:schemeClr val="bg1"/>
                </a:solidFill>
                <a:latin typeface="Arial" panose="020B0604020202020204" pitchFamily="34" charset="0"/>
              </a:rPr>
              <a:t>. </a:t>
            </a:r>
          </a:p>
          <a:p>
            <a:pPr algn="r"/>
            <a:r>
              <a:rPr lang="en-US" sz="1400" b="0" dirty="0">
                <a:solidFill>
                  <a:schemeClr val="bg1"/>
                </a:solidFill>
                <a:latin typeface="Arial" panose="020B0604020202020204" pitchFamily="34" charset="0"/>
              </a:rPr>
              <a:t>Proceedings of KR-MED 2006, Biomedical Ontology in Action, </a:t>
            </a:r>
          </a:p>
          <a:p>
            <a:pPr algn="r"/>
            <a:r>
              <a:rPr lang="en-US" sz="1400" b="0" dirty="0">
                <a:solidFill>
                  <a:schemeClr val="bg1"/>
                </a:solidFill>
                <a:latin typeface="Arial" panose="020B0604020202020204" pitchFamily="34" charset="0"/>
              </a:rPr>
              <a:t>November 8, 2006, Baltimore MD, USA.</a:t>
            </a:r>
          </a:p>
          <a:p>
            <a:pPr algn="r"/>
            <a:r>
              <a:rPr lang="en-US" sz="1400" b="0" dirty="0">
                <a:solidFill>
                  <a:schemeClr val="bg1"/>
                </a:solidFill>
              </a:rPr>
              <a:t>http://ontology.buffalo.edu/bfo/Terminology_for_Ontologies.pdf</a:t>
            </a:r>
          </a:p>
        </p:txBody>
      </p:sp>
      <p:sp>
        <p:nvSpPr>
          <p:cNvPr id="6" name="Rectangle 5" descr="rectangles highlighting that next topic is 'terms'">
            <a:extLst>
              <a:ext uri="{FF2B5EF4-FFF2-40B4-BE49-F238E27FC236}">
                <a16:creationId xmlns:a16="http://schemas.microsoft.com/office/drawing/2014/main" id="{BF6D8A05-3DF9-4B2E-AFFC-710A50598E72}"/>
              </a:ext>
            </a:extLst>
          </p:cNvPr>
          <p:cNvSpPr/>
          <p:nvPr/>
        </p:nvSpPr>
        <p:spPr bwMode="auto">
          <a:xfrm>
            <a:off x="5866264" y="1676400"/>
            <a:ext cx="914400" cy="4572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6" descr="rectangles highlighting that next topic is 'terms'">
            <a:extLst>
              <a:ext uri="{FF2B5EF4-FFF2-40B4-BE49-F238E27FC236}">
                <a16:creationId xmlns:a16="http://schemas.microsoft.com/office/drawing/2014/main" id="{E1A8D31C-ACF9-4CFF-9756-423737451C1C}"/>
              </a:ext>
            </a:extLst>
          </p:cNvPr>
          <p:cNvSpPr/>
          <p:nvPr/>
        </p:nvSpPr>
        <p:spPr bwMode="auto">
          <a:xfrm>
            <a:off x="1828800" y="3499409"/>
            <a:ext cx="2057400" cy="4572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12" name="Group 11" descr="Highlighting that a statement of the form 'A refers to B' does not entail that A is about B. ">
            <a:extLst>
              <a:ext uri="{FF2B5EF4-FFF2-40B4-BE49-F238E27FC236}">
                <a16:creationId xmlns:a16="http://schemas.microsoft.com/office/drawing/2014/main" id="{0C1DA9F9-B027-4078-B3E2-6DFAC35A3207}"/>
              </a:ext>
            </a:extLst>
          </p:cNvPr>
          <p:cNvGrpSpPr/>
          <p:nvPr/>
        </p:nvGrpSpPr>
        <p:grpSpPr>
          <a:xfrm>
            <a:off x="3886200" y="2133600"/>
            <a:ext cx="2960551" cy="2718375"/>
            <a:chOff x="3886200" y="2133600"/>
            <a:chExt cx="2960551" cy="2718375"/>
          </a:xfrm>
        </p:grpSpPr>
        <p:sp>
          <p:nvSpPr>
            <p:cNvPr id="8" name="TextBox 7">
              <a:extLst>
                <a:ext uri="{FF2B5EF4-FFF2-40B4-BE49-F238E27FC236}">
                  <a16:creationId xmlns:a16="http://schemas.microsoft.com/office/drawing/2014/main" id="{641FD2E5-3B3E-45EE-B40E-97E3E0D9CC8B}"/>
                </a:ext>
              </a:extLst>
            </p:cNvPr>
            <p:cNvSpPr txBox="1"/>
            <p:nvPr/>
          </p:nvSpPr>
          <p:spPr>
            <a:xfrm>
              <a:off x="4546121" y="4267200"/>
              <a:ext cx="2300630" cy="584775"/>
            </a:xfrm>
            <a:prstGeom prst="rect">
              <a:avLst/>
            </a:prstGeom>
            <a:solidFill>
              <a:srgbClr val="FF0000"/>
            </a:solidFill>
          </p:spPr>
          <p:txBody>
            <a:bodyPr wrap="none" rtlCol="0">
              <a:spAutoFit/>
            </a:bodyPr>
            <a:lstStyle/>
            <a:p>
              <a:r>
                <a:rPr lang="en-US" dirty="0">
                  <a:solidFill>
                    <a:schemeClr val="bg1"/>
                  </a:solidFill>
                </a:rPr>
                <a:t>≠ ‘be about’</a:t>
              </a:r>
            </a:p>
          </p:txBody>
        </p:sp>
        <p:sp>
          <p:nvSpPr>
            <p:cNvPr id="9" name="Oval 8">
              <a:extLst>
                <a:ext uri="{FF2B5EF4-FFF2-40B4-BE49-F238E27FC236}">
                  <a16:creationId xmlns:a16="http://schemas.microsoft.com/office/drawing/2014/main" id="{FDFB6FB7-B88C-4D01-9E8D-634F9C211BE5}"/>
                </a:ext>
              </a:extLst>
            </p:cNvPr>
            <p:cNvSpPr/>
            <p:nvPr/>
          </p:nvSpPr>
          <p:spPr bwMode="auto">
            <a:xfrm>
              <a:off x="3886200" y="2133600"/>
              <a:ext cx="990600" cy="4572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cxnSp>
        <p:nvCxnSpPr>
          <p:cNvPr id="11" name="Straight Arrow Connector 10">
            <a:extLst>
              <a:ext uri="{FF2B5EF4-FFF2-40B4-BE49-F238E27FC236}">
                <a16:creationId xmlns:a16="http://schemas.microsoft.com/office/drawing/2014/main" id="{2AC80415-71BF-4F5F-8503-3099B504B107}"/>
              </a:ext>
            </a:extLst>
          </p:cNvPr>
          <p:cNvCxnSpPr>
            <a:stCxn id="8" idx="0"/>
            <a:endCxn id="9" idx="4"/>
          </p:cNvCxnSpPr>
          <p:nvPr/>
        </p:nvCxnSpPr>
        <p:spPr bwMode="auto">
          <a:xfrm flipH="1" flipV="1">
            <a:off x="4381500" y="2590800"/>
            <a:ext cx="1314936" cy="167640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300754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4BD04-4EE3-4FDF-AF77-5EFC4F44B200}"/>
              </a:ext>
            </a:extLst>
          </p:cNvPr>
          <p:cNvSpPr>
            <a:spLocks noGrp="1"/>
          </p:cNvSpPr>
          <p:nvPr>
            <p:ph type="title"/>
          </p:nvPr>
        </p:nvSpPr>
        <p:spPr/>
        <p:txBody>
          <a:bodyPr/>
          <a:lstStyle/>
          <a:p>
            <a:r>
              <a:rPr lang="en-US" dirty="0"/>
              <a:t>‘Term’</a:t>
            </a:r>
          </a:p>
        </p:txBody>
      </p:sp>
      <p:sp>
        <p:nvSpPr>
          <p:cNvPr id="3" name="Content Placeholder 2">
            <a:extLst>
              <a:ext uri="{FF2B5EF4-FFF2-40B4-BE49-F238E27FC236}">
                <a16:creationId xmlns:a16="http://schemas.microsoft.com/office/drawing/2014/main" id="{DF269BC3-E2F3-43ED-A9EE-16086E5B4A8C}"/>
              </a:ext>
            </a:extLst>
          </p:cNvPr>
          <p:cNvSpPr>
            <a:spLocks noGrp="1"/>
          </p:cNvSpPr>
          <p:nvPr>
            <p:ph idx="1"/>
          </p:nvPr>
        </p:nvSpPr>
        <p:spPr>
          <a:xfrm>
            <a:off x="228600" y="1905000"/>
            <a:ext cx="8686800" cy="4724400"/>
          </a:xfrm>
        </p:spPr>
        <p:txBody>
          <a:bodyPr/>
          <a:lstStyle/>
          <a:p>
            <a:r>
              <a:rPr lang="en-US" dirty="0"/>
              <a:t>General term		</a:t>
            </a:r>
            <a:r>
              <a:rPr lang="en-US" dirty="0">
                <a:sym typeface="Wingdings" panose="05000000000000000000" pitchFamily="2" charset="2"/>
              </a:rPr>
              <a:t> generic entities</a:t>
            </a:r>
          </a:p>
          <a:p>
            <a:endParaRPr lang="en-US" dirty="0">
              <a:sym typeface="Wingdings" panose="05000000000000000000" pitchFamily="2" charset="2"/>
            </a:endParaRPr>
          </a:p>
          <a:p>
            <a:r>
              <a:rPr lang="en-US" dirty="0">
                <a:sym typeface="Wingdings" panose="05000000000000000000" pitchFamily="2" charset="2"/>
              </a:rPr>
              <a:t>Specific term		 specific/particular/individual entities</a:t>
            </a:r>
          </a:p>
          <a:p>
            <a:endParaRPr lang="en-US" dirty="0">
              <a:sym typeface="Wingdings" panose="05000000000000000000" pitchFamily="2" charset="2"/>
            </a:endParaRPr>
          </a:p>
          <a:p>
            <a:r>
              <a:rPr lang="en-US" dirty="0">
                <a:sym typeface="Wingdings" panose="05000000000000000000" pitchFamily="2" charset="2"/>
                <a:hlinkClick r:id="rId2"/>
              </a:rPr>
              <a:t>Application: </a:t>
            </a:r>
            <a:r>
              <a:rPr lang="en-US" dirty="0" err="1">
                <a:sym typeface="Wingdings" panose="05000000000000000000" pitchFamily="2" charset="2"/>
                <a:hlinkClick r:id="rId2"/>
              </a:rPr>
              <a:t>Snomed</a:t>
            </a:r>
            <a:r>
              <a:rPr lang="en-US" dirty="0">
                <a:sym typeface="Wingdings" panose="05000000000000000000" pitchFamily="2" charset="2"/>
                <a:hlinkClick r:id="rId2"/>
              </a:rPr>
              <a:t> CT</a:t>
            </a:r>
            <a:endParaRPr lang="en-US" dirty="0">
              <a:sym typeface="Wingdings" panose="05000000000000000000" pitchFamily="2" charset="2"/>
            </a:endParaRPr>
          </a:p>
          <a:p>
            <a:endParaRPr lang="en-US" sz="2000" dirty="0">
              <a:sym typeface="Wingdings" panose="05000000000000000000" pitchFamily="2" charset="2"/>
            </a:endParaRPr>
          </a:p>
          <a:p>
            <a:r>
              <a:rPr lang="en-US" dirty="0">
                <a:hlinkClick r:id="rId3"/>
              </a:rPr>
              <a:t>Problem?</a:t>
            </a:r>
            <a:endParaRPr lang="en-US" dirty="0"/>
          </a:p>
          <a:p>
            <a:endParaRPr lang="en-US" sz="2000"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endParaRPr lang="en-US" dirty="0"/>
          </a:p>
        </p:txBody>
      </p:sp>
      <p:sp>
        <p:nvSpPr>
          <p:cNvPr id="4" name="Slide Number Placeholder 3">
            <a:extLst>
              <a:ext uri="{FF2B5EF4-FFF2-40B4-BE49-F238E27FC236}">
                <a16:creationId xmlns:a16="http://schemas.microsoft.com/office/drawing/2014/main" id="{BB04A92D-10CC-4CC1-A66A-FE0E30D40759}"/>
              </a:ext>
            </a:extLst>
          </p:cNvPr>
          <p:cNvSpPr>
            <a:spLocks noGrp="1"/>
          </p:cNvSpPr>
          <p:nvPr>
            <p:ph type="sldNum" sz="quarter" idx="10"/>
          </p:nvPr>
        </p:nvSpPr>
        <p:spPr/>
        <p:txBody>
          <a:bodyPr/>
          <a:lstStyle/>
          <a:p>
            <a:fld id="{01EF93C7-D0AB-41D7-8C62-1F8A9E33AE23}" type="slidenum">
              <a:rPr lang="en-US" smtClean="0"/>
              <a:pPr/>
              <a:t>60</a:t>
            </a:fld>
            <a:endParaRPr lang="en-US"/>
          </a:p>
        </p:txBody>
      </p:sp>
    </p:spTree>
    <p:extLst>
      <p:ext uri="{BB962C8B-B14F-4D97-AF65-F5344CB8AC3E}">
        <p14:creationId xmlns:p14="http://schemas.microsoft.com/office/powerpoint/2010/main" val="13378157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94EE8-2C6B-4A21-9D77-22FEE3E09FC3}"/>
              </a:ext>
            </a:extLst>
          </p:cNvPr>
          <p:cNvSpPr>
            <a:spLocks noGrp="1"/>
          </p:cNvSpPr>
          <p:nvPr>
            <p:ph type="title"/>
          </p:nvPr>
        </p:nvSpPr>
        <p:spPr/>
        <p:txBody>
          <a:bodyPr/>
          <a:lstStyle/>
          <a:p>
            <a:r>
              <a:rPr lang="en-US" dirty="0"/>
              <a:t>Specific or generic terms?</a:t>
            </a:r>
          </a:p>
        </p:txBody>
      </p:sp>
      <p:sp>
        <p:nvSpPr>
          <p:cNvPr id="3" name="Content Placeholder 2">
            <a:extLst>
              <a:ext uri="{FF2B5EF4-FFF2-40B4-BE49-F238E27FC236}">
                <a16:creationId xmlns:a16="http://schemas.microsoft.com/office/drawing/2014/main" id="{63FDE64D-B550-4F3E-A8FB-033853F2E157}"/>
              </a:ext>
            </a:extLst>
          </p:cNvPr>
          <p:cNvSpPr>
            <a:spLocks noGrp="1"/>
          </p:cNvSpPr>
          <p:nvPr>
            <p:ph idx="1"/>
          </p:nvPr>
        </p:nvSpPr>
        <p:spPr>
          <a:xfrm>
            <a:off x="228600" y="2057400"/>
            <a:ext cx="8686800" cy="4572000"/>
          </a:xfrm>
        </p:spPr>
        <p:txBody>
          <a:bodyPr/>
          <a:lstStyle/>
          <a:p>
            <a:r>
              <a:rPr lang="en-US" dirty="0"/>
              <a:t>Covid-19 is just one disease amongst so many.</a:t>
            </a:r>
          </a:p>
          <a:p>
            <a:endParaRPr lang="en-US" dirty="0"/>
          </a:p>
          <a:p>
            <a:r>
              <a:rPr lang="en-US" dirty="0"/>
              <a:t>John has Covid-19.</a:t>
            </a:r>
          </a:p>
          <a:p>
            <a:endParaRPr lang="en-US" dirty="0"/>
          </a:p>
          <a:p>
            <a:r>
              <a:rPr lang="en-US" dirty="0"/>
              <a:t>John’s Covid-19 evolves much worse than Mary’s Covid-19.</a:t>
            </a:r>
          </a:p>
          <a:p>
            <a:endParaRPr lang="en-US" dirty="0"/>
          </a:p>
        </p:txBody>
      </p:sp>
      <p:sp>
        <p:nvSpPr>
          <p:cNvPr id="4" name="Slide Number Placeholder 3">
            <a:extLst>
              <a:ext uri="{FF2B5EF4-FFF2-40B4-BE49-F238E27FC236}">
                <a16:creationId xmlns:a16="http://schemas.microsoft.com/office/drawing/2014/main" id="{BB3ADA16-E0E7-427C-956E-69FC949ACD88}"/>
              </a:ext>
            </a:extLst>
          </p:cNvPr>
          <p:cNvSpPr>
            <a:spLocks noGrp="1"/>
          </p:cNvSpPr>
          <p:nvPr>
            <p:ph type="sldNum" sz="quarter" idx="10"/>
          </p:nvPr>
        </p:nvSpPr>
        <p:spPr/>
        <p:txBody>
          <a:bodyPr/>
          <a:lstStyle/>
          <a:p>
            <a:fld id="{01EF93C7-D0AB-41D7-8C62-1F8A9E33AE23}" type="slidenum">
              <a:rPr lang="en-US" smtClean="0"/>
              <a:pPr/>
              <a:t>61</a:t>
            </a:fld>
            <a:endParaRPr lang="en-US"/>
          </a:p>
        </p:txBody>
      </p:sp>
    </p:spTree>
    <p:extLst>
      <p:ext uri="{BB962C8B-B14F-4D97-AF65-F5344CB8AC3E}">
        <p14:creationId xmlns:p14="http://schemas.microsoft.com/office/powerpoint/2010/main" val="18366342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EFE0B-DC66-4DF7-B20E-B3CA5AA19991}"/>
              </a:ext>
            </a:extLst>
          </p:cNvPr>
          <p:cNvSpPr>
            <a:spLocks noGrp="1"/>
          </p:cNvSpPr>
          <p:nvPr>
            <p:ph type="title"/>
          </p:nvPr>
        </p:nvSpPr>
        <p:spPr>
          <a:xfrm>
            <a:off x="10236" y="600395"/>
            <a:ext cx="9144000" cy="762000"/>
          </a:xfrm>
        </p:spPr>
        <p:txBody>
          <a:bodyPr/>
          <a:lstStyle/>
          <a:p>
            <a:r>
              <a:rPr lang="en-US" sz="3400" dirty="0"/>
              <a:t>One of the most ridiculous systems ever built.</a:t>
            </a:r>
          </a:p>
        </p:txBody>
      </p:sp>
      <p:sp>
        <p:nvSpPr>
          <p:cNvPr id="3" name="Content Placeholder 2">
            <a:extLst>
              <a:ext uri="{FF2B5EF4-FFF2-40B4-BE49-F238E27FC236}">
                <a16:creationId xmlns:a16="http://schemas.microsoft.com/office/drawing/2014/main" id="{4C1831AD-C5C7-4DE3-83C8-C4901F3F3B70}"/>
              </a:ext>
            </a:extLst>
          </p:cNvPr>
          <p:cNvSpPr>
            <a:spLocks noGrp="1"/>
          </p:cNvSpPr>
          <p:nvPr>
            <p:ph idx="1"/>
          </p:nvPr>
        </p:nvSpPr>
        <p:spPr/>
        <p:txBody>
          <a:bodyPr/>
          <a:lstStyle/>
          <a:p>
            <a:endParaRPr lang="en-US"/>
          </a:p>
        </p:txBody>
      </p:sp>
      <p:pic>
        <p:nvPicPr>
          <p:cNvPr id="5" name="Picture 4" descr="screenshot from MedDRA">
            <a:extLst>
              <a:ext uri="{FF2B5EF4-FFF2-40B4-BE49-F238E27FC236}">
                <a16:creationId xmlns:a16="http://schemas.microsoft.com/office/drawing/2014/main" id="{B8E8C6B3-42C2-4E94-8AAB-BD694A84A113}"/>
              </a:ext>
            </a:extLst>
          </p:cNvPr>
          <p:cNvPicPr>
            <a:picLocks noChangeAspect="1"/>
          </p:cNvPicPr>
          <p:nvPr/>
        </p:nvPicPr>
        <p:blipFill>
          <a:blip r:embed="rId3"/>
          <a:stretch>
            <a:fillRect/>
          </a:stretch>
        </p:blipFill>
        <p:spPr>
          <a:xfrm>
            <a:off x="0" y="1475171"/>
            <a:ext cx="9144000" cy="5379781"/>
          </a:xfrm>
          <a:prstGeom prst="rect">
            <a:avLst/>
          </a:prstGeom>
        </p:spPr>
      </p:pic>
      <p:sp>
        <p:nvSpPr>
          <p:cNvPr id="4" name="Slide Number Placeholder 3">
            <a:extLst>
              <a:ext uri="{FF2B5EF4-FFF2-40B4-BE49-F238E27FC236}">
                <a16:creationId xmlns:a16="http://schemas.microsoft.com/office/drawing/2014/main" id="{D661F732-81A1-4DC1-8433-A83339AFBCBE}"/>
              </a:ext>
            </a:extLst>
          </p:cNvPr>
          <p:cNvSpPr>
            <a:spLocks noGrp="1"/>
          </p:cNvSpPr>
          <p:nvPr>
            <p:ph type="sldNum" sz="quarter" idx="10"/>
          </p:nvPr>
        </p:nvSpPr>
        <p:spPr>
          <a:xfrm>
            <a:off x="8614235" y="6492833"/>
            <a:ext cx="457200" cy="365125"/>
          </a:xfrm>
        </p:spPr>
        <p:txBody>
          <a:bodyPr/>
          <a:lstStyle/>
          <a:p>
            <a:fld id="{01EF93C7-D0AB-41D7-8C62-1F8A9E33AE23}" type="slidenum">
              <a:rPr lang="en-US" smtClean="0">
                <a:solidFill>
                  <a:srgbClr val="000000"/>
                </a:solidFill>
              </a:rPr>
              <a:pPr/>
              <a:t>62</a:t>
            </a:fld>
            <a:endParaRPr lang="en-US">
              <a:solidFill>
                <a:srgbClr val="000000"/>
              </a:solidFill>
            </a:endParaRPr>
          </a:p>
        </p:txBody>
      </p:sp>
      <p:sp>
        <p:nvSpPr>
          <p:cNvPr id="6" name="Rectangle 5">
            <a:extLst>
              <a:ext uri="{FF2B5EF4-FFF2-40B4-BE49-F238E27FC236}">
                <a16:creationId xmlns:a16="http://schemas.microsoft.com/office/drawing/2014/main" id="{91CFCD29-CAB0-43FF-8EA8-ECE030909774}"/>
              </a:ext>
            </a:extLst>
          </p:cNvPr>
          <p:cNvSpPr/>
          <p:nvPr/>
        </p:nvSpPr>
        <p:spPr>
          <a:xfrm>
            <a:off x="2971800" y="1075061"/>
            <a:ext cx="2996591" cy="400110"/>
          </a:xfrm>
          <a:prstGeom prst="rect">
            <a:avLst/>
          </a:prstGeom>
        </p:spPr>
        <p:txBody>
          <a:bodyPr wrap="none">
            <a:spAutoFit/>
          </a:bodyPr>
          <a:lstStyle/>
          <a:p>
            <a:r>
              <a:rPr lang="en-US" sz="2000" dirty="0">
                <a:hlinkClick r:id="rId4"/>
              </a:rPr>
              <a:t>https://www.meddra.org/</a:t>
            </a:r>
            <a:r>
              <a:rPr lang="en-US" sz="2000" dirty="0"/>
              <a:t> </a:t>
            </a:r>
          </a:p>
        </p:txBody>
      </p:sp>
      <p:sp>
        <p:nvSpPr>
          <p:cNvPr id="7" name="Rectangle 6">
            <a:extLst>
              <a:ext uri="{FF2B5EF4-FFF2-40B4-BE49-F238E27FC236}">
                <a16:creationId xmlns:a16="http://schemas.microsoft.com/office/drawing/2014/main" id="{ACED3512-2DF9-424A-B655-6C31D7ED368A}"/>
              </a:ext>
            </a:extLst>
          </p:cNvPr>
          <p:cNvSpPr/>
          <p:nvPr/>
        </p:nvSpPr>
        <p:spPr bwMode="auto">
          <a:xfrm>
            <a:off x="0" y="2667000"/>
            <a:ext cx="6934200" cy="3886200"/>
          </a:xfrm>
          <a:prstGeom prst="rect">
            <a:avLst/>
          </a:prstGeom>
          <a:solidFill>
            <a:schemeClr val="bg1"/>
          </a:solidFill>
          <a:ln w="9525" cap="flat" cmpd="sng" algn="ctr">
            <a:solidFill>
              <a:schemeClr val="bg1">
                <a:lumMod val="9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r>
              <a:rPr lang="en-US" sz="1400" b="0" i="0" dirty="0">
                <a:solidFill>
                  <a:srgbClr val="4D4D4D"/>
                </a:solidFill>
                <a:effectLst/>
                <a:latin typeface="Arial" panose="020B0604020202020204" pitchFamily="34" charset="0"/>
              </a:rPr>
              <a:t>The structure of MedDRA is very logical. There are five levels to the MedDRA hierarchy, arranged from very specific to very general. At the most specific level, called “Lowest Level Terms” (LLTs), there are more than 80,000 terms which parallel how information is communicated. These LLTs reflect how an observation might be reported in practice. This level directly supports assigning MedDRA terms within a user database.</a:t>
            </a:r>
          </a:p>
          <a:p>
            <a:pPr algn="l"/>
            <a:r>
              <a:rPr lang="en-US" sz="1400" b="0" i="0" dirty="0">
                <a:solidFill>
                  <a:srgbClr val="4D4D4D"/>
                </a:solidFill>
                <a:effectLst/>
                <a:latin typeface="Arial" panose="020B0604020202020204" pitchFamily="34" charset="0"/>
              </a:rPr>
              <a:t>Each member of the next level, “Preferred Terms” (PTs), is a distinct descriptor (single medical concept) for a symptom, sign, disease diagnosis, therapeutic indication, investigation, surgical or medical procedure, and medical social or family history characteristic. Each LLT is linked to only one PT. Each PT has at least one LLT (itself) as well as synonyms and lexical variants (e.g., abbreviations, different word order).</a:t>
            </a:r>
          </a:p>
          <a:p>
            <a:pPr algn="l"/>
            <a:r>
              <a:rPr lang="en-US" sz="1400" b="0" i="0" dirty="0">
                <a:solidFill>
                  <a:srgbClr val="4D4D4D"/>
                </a:solidFill>
                <a:effectLst/>
                <a:latin typeface="Arial" panose="020B0604020202020204" pitchFamily="34" charset="0"/>
              </a:rPr>
              <a:t>Related PTs are grouped together into “High Level Terms” (HLTs) based upon anatomy, pathology, physiology, </a:t>
            </a:r>
            <a:r>
              <a:rPr lang="en-US" sz="1400" b="0" i="0" dirty="0" err="1">
                <a:solidFill>
                  <a:srgbClr val="4D4D4D"/>
                </a:solidFill>
                <a:effectLst/>
                <a:latin typeface="Arial" panose="020B0604020202020204" pitchFamily="34" charset="0"/>
              </a:rPr>
              <a:t>aetiology</a:t>
            </a:r>
            <a:r>
              <a:rPr lang="en-US" sz="1400" b="0" i="0" dirty="0">
                <a:solidFill>
                  <a:srgbClr val="4D4D4D"/>
                </a:solidFill>
                <a:effectLst/>
                <a:latin typeface="Arial" panose="020B0604020202020204" pitchFamily="34" charset="0"/>
              </a:rPr>
              <a:t> or function. HLTs, related to each other by anatomy, pathology, physiology, </a:t>
            </a:r>
            <a:r>
              <a:rPr lang="en-US" sz="1400" b="0" i="0" dirty="0" err="1">
                <a:solidFill>
                  <a:srgbClr val="4D4D4D"/>
                </a:solidFill>
                <a:effectLst/>
                <a:latin typeface="Arial" panose="020B0604020202020204" pitchFamily="34" charset="0"/>
              </a:rPr>
              <a:t>aetiology</a:t>
            </a:r>
            <a:r>
              <a:rPr lang="en-US" sz="1400" b="0" i="0" dirty="0">
                <a:solidFill>
                  <a:srgbClr val="4D4D4D"/>
                </a:solidFill>
                <a:effectLst/>
                <a:latin typeface="Arial" panose="020B0604020202020204" pitchFamily="34" charset="0"/>
              </a:rPr>
              <a:t> or function, are in turn linked to “High Level Group Terms” (HLGTs).</a:t>
            </a:r>
          </a:p>
          <a:p>
            <a:pPr algn="l"/>
            <a:r>
              <a:rPr lang="en-US" sz="1400" b="0" i="0" dirty="0">
                <a:solidFill>
                  <a:srgbClr val="4D4D4D"/>
                </a:solidFill>
                <a:effectLst/>
                <a:latin typeface="Arial" panose="020B0604020202020204" pitchFamily="34" charset="0"/>
              </a:rPr>
              <a:t>Finally, HLGTs are grouped into “System Organ Classes” (SOCs) which are groupings by </a:t>
            </a:r>
            <a:r>
              <a:rPr lang="en-US" sz="1400" b="0" i="0" dirty="0" err="1">
                <a:solidFill>
                  <a:srgbClr val="4D4D4D"/>
                </a:solidFill>
                <a:effectLst/>
                <a:latin typeface="Arial" panose="020B0604020202020204" pitchFamily="34" charset="0"/>
              </a:rPr>
              <a:t>aetiology</a:t>
            </a:r>
            <a:r>
              <a:rPr lang="en-US" sz="1400" b="0" i="0" dirty="0">
                <a:solidFill>
                  <a:srgbClr val="4D4D4D"/>
                </a:solidFill>
                <a:effectLst/>
                <a:latin typeface="Arial" panose="020B0604020202020204" pitchFamily="34" charset="0"/>
              </a:rPr>
              <a:t> (e.g. </a:t>
            </a:r>
            <a:r>
              <a:rPr lang="en-US" sz="1400" b="0" i="1" dirty="0">
                <a:solidFill>
                  <a:srgbClr val="4D4D4D"/>
                </a:solidFill>
                <a:effectLst/>
                <a:latin typeface="Arial" panose="020B0604020202020204" pitchFamily="34" charset="0"/>
              </a:rPr>
              <a:t>Infections and infestations</a:t>
            </a:r>
            <a:r>
              <a:rPr lang="en-US" sz="1400" b="0" i="0" dirty="0">
                <a:solidFill>
                  <a:srgbClr val="4D4D4D"/>
                </a:solidFill>
                <a:effectLst/>
                <a:latin typeface="Arial" panose="020B0604020202020204" pitchFamily="34" charset="0"/>
              </a:rPr>
              <a:t>), manifestation site (e.g. </a:t>
            </a:r>
            <a:r>
              <a:rPr lang="en-US" sz="1400" b="0" i="1" dirty="0">
                <a:solidFill>
                  <a:srgbClr val="4D4D4D"/>
                </a:solidFill>
                <a:effectLst/>
                <a:latin typeface="Arial" panose="020B0604020202020204" pitchFamily="34" charset="0"/>
              </a:rPr>
              <a:t>Gastrointestinal disorders</a:t>
            </a:r>
            <a:r>
              <a:rPr lang="en-US" sz="1400" b="0" i="0" dirty="0">
                <a:solidFill>
                  <a:srgbClr val="4D4D4D"/>
                </a:solidFill>
                <a:effectLst/>
                <a:latin typeface="Arial" panose="020B0604020202020204" pitchFamily="34" charset="0"/>
              </a:rPr>
              <a:t>) or purpose (e.g. </a:t>
            </a:r>
            <a:r>
              <a:rPr lang="en-US" sz="1400" b="0" i="1" dirty="0">
                <a:solidFill>
                  <a:srgbClr val="4D4D4D"/>
                </a:solidFill>
                <a:effectLst/>
                <a:latin typeface="Arial" panose="020B0604020202020204" pitchFamily="34" charset="0"/>
              </a:rPr>
              <a:t>Surgical and medical procedures</a:t>
            </a:r>
            <a:r>
              <a:rPr lang="en-US" sz="1400" b="0" i="0" dirty="0">
                <a:solidFill>
                  <a:srgbClr val="4D4D4D"/>
                </a:solidFill>
                <a:effectLst/>
                <a:latin typeface="Arial" panose="020B0604020202020204" pitchFamily="34" charset="0"/>
              </a:rPr>
              <a:t>). In addition, there is a SOC to contain issues pertaining to products and one to contain social circumstances.</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22" charset="0"/>
            </a:endParaRPr>
          </a:p>
        </p:txBody>
      </p:sp>
    </p:spTree>
    <p:extLst>
      <p:ext uri="{BB962C8B-B14F-4D97-AF65-F5344CB8AC3E}">
        <p14:creationId xmlns:p14="http://schemas.microsoft.com/office/powerpoint/2010/main" val="14447747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62000"/>
            <a:ext cx="9144000" cy="762000"/>
          </a:xfrm>
        </p:spPr>
        <p:txBody>
          <a:bodyPr/>
          <a:lstStyle/>
          <a:p>
            <a:r>
              <a:rPr lang="en-US" sz="3400" dirty="0"/>
              <a:t>Adequate taxonomy design and classification</a:t>
            </a:r>
          </a:p>
        </p:txBody>
      </p:sp>
      <p:sp>
        <p:nvSpPr>
          <p:cNvPr id="5" name="Content Placeholder 4"/>
          <p:cNvSpPr>
            <a:spLocks noGrp="1"/>
          </p:cNvSpPr>
          <p:nvPr>
            <p:ph idx="1"/>
          </p:nvPr>
        </p:nvSpPr>
        <p:spPr>
          <a:xfrm>
            <a:off x="228600" y="1524000"/>
            <a:ext cx="8686800" cy="4953000"/>
          </a:xfrm>
        </p:spPr>
        <p:txBody>
          <a:bodyPr/>
          <a:lstStyle/>
          <a:p>
            <a:pPr marL="0" indent="0"/>
            <a:r>
              <a:rPr lang="en-US" sz="2200" b="1" u="sng" dirty="0"/>
              <a:t>Taxonomy design</a:t>
            </a:r>
            <a:r>
              <a:rPr lang="en-US" sz="2200" dirty="0"/>
              <a:t>:</a:t>
            </a:r>
          </a:p>
          <a:p>
            <a:pPr marL="457200" indent="-457200">
              <a:buFont typeface="+mj-lt"/>
              <a:buAutoNum type="arabicPeriod"/>
            </a:pPr>
            <a:r>
              <a:rPr lang="en-US" sz="2200" dirty="0"/>
              <a:t>Identify examples of </a:t>
            </a:r>
            <a:r>
              <a:rPr lang="en-US" sz="2200" dirty="0">
                <a:solidFill>
                  <a:srgbClr val="FFFF00"/>
                </a:solidFill>
              </a:rPr>
              <a:t>particulars </a:t>
            </a:r>
            <a:r>
              <a:rPr lang="en-US" sz="2200" dirty="0"/>
              <a:t>(‘individuals’, ‘things’, ‘entities’, …) you want to classify;</a:t>
            </a:r>
          </a:p>
          <a:p>
            <a:pPr marL="457200" indent="-457200">
              <a:buFont typeface="+mj-lt"/>
              <a:buAutoNum type="arabicPeriod"/>
            </a:pPr>
            <a:r>
              <a:rPr lang="en-US" sz="2200" dirty="0"/>
              <a:t>Identify the various </a:t>
            </a:r>
            <a:r>
              <a:rPr lang="en-US" sz="2200" dirty="0">
                <a:solidFill>
                  <a:srgbClr val="FFFF00"/>
                </a:solidFill>
              </a:rPr>
              <a:t>characteristics</a:t>
            </a:r>
            <a:r>
              <a:rPr lang="en-US" sz="2200" dirty="0"/>
              <a:t> that are possessed by (all or some of) these individual entities;</a:t>
            </a:r>
          </a:p>
          <a:p>
            <a:pPr marL="457200" indent="-457200">
              <a:buFont typeface="+mj-lt"/>
              <a:buAutoNum type="arabicPeriod"/>
            </a:pPr>
            <a:r>
              <a:rPr lang="en-US" sz="2200" dirty="0"/>
              <a:t>Identify groups (</a:t>
            </a:r>
            <a:r>
              <a:rPr lang="en-US" sz="2200" dirty="0">
                <a:solidFill>
                  <a:srgbClr val="FFFF00"/>
                </a:solidFill>
              </a:rPr>
              <a:t>classes</a:t>
            </a:r>
            <a:r>
              <a:rPr lang="en-US" sz="2200" dirty="0"/>
              <a:t>) on the basis of combinations of characteristics that co-occur;</a:t>
            </a:r>
          </a:p>
          <a:p>
            <a:pPr marL="457200" indent="-457200">
              <a:buFont typeface="+mj-lt"/>
              <a:buAutoNum type="arabicPeriod"/>
            </a:pPr>
            <a:r>
              <a:rPr lang="en-US" sz="2200" dirty="0"/>
              <a:t>Organize the groups </a:t>
            </a:r>
            <a:r>
              <a:rPr lang="en-US" sz="2200" dirty="0">
                <a:solidFill>
                  <a:srgbClr val="FFFF00"/>
                </a:solidFill>
              </a:rPr>
              <a:t>hierarchically</a:t>
            </a:r>
            <a:r>
              <a:rPr lang="en-US" sz="2200" dirty="0"/>
              <a:t> (‘parent-child’) so that characteristics that apply to a ‘parent’ (‘grandparent’,…) group apply to ALL groups beneath it;</a:t>
            </a:r>
          </a:p>
          <a:p>
            <a:pPr marL="457200" indent="-457200">
              <a:buFont typeface="+mj-lt"/>
              <a:buAutoNum type="arabicPeriod"/>
            </a:pPr>
            <a:r>
              <a:rPr lang="en-US" sz="2200" dirty="0"/>
              <a:t>Name the groups with </a:t>
            </a:r>
            <a:r>
              <a:rPr lang="en-US" sz="2200" dirty="0">
                <a:solidFill>
                  <a:srgbClr val="FFFF00"/>
                </a:solidFill>
              </a:rPr>
              <a:t>terms that have face value</a:t>
            </a:r>
            <a:r>
              <a:rPr lang="en-US" sz="2200" dirty="0"/>
              <a:t>.</a:t>
            </a:r>
          </a:p>
          <a:p>
            <a:pPr marL="0" indent="0"/>
            <a:r>
              <a:rPr lang="en-US" sz="2200" b="1" u="sng" dirty="0"/>
              <a:t>Classification</a:t>
            </a:r>
            <a:r>
              <a:rPr lang="en-US" sz="2200" dirty="0"/>
              <a:t>:</a:t>
            </a:r>
          </a:p>
          <a:p>
            <a:pPr marL="400050" indent="0"/>
            <a:r>
              <a:rPr lang="en-US" sz="2200" dirty="0">
                <a:solidFill>
                  <a:srgbClr val="FFFF00"/>
                </a:solidFill>
              </a:rPr>
              <a:t>Assign</a:t>
            </a:r>
            <a:r>
              <a:rPr lang="en-US" sz="2200" dirty="0"/>
              <a:t> individual entities to the groups that correspond with the combination of characteristics they exhibit.</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098449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Concept Analysis (FCA)</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b="1" u="sng" dirty="0"/>
              <a:t>Goal of FCA</a:t>
            </a:r>
            <a:r>
              <a:rPr lang="en-US" dirty="0"/>
              <a:t>: build lattice from data tables that represent binary relations between objects and attributes, thus tabulating pairs of the form ‘object g has attribute m’. </a:t>
            </a:r>
          </a:p>
          <a:p>
            <a:pPr>
              <a:buFont typeface="Arial" panose="020B0604020202020204" pitchFamily="34" charset="0"/>
              <a:buChar char="•"/>
            </a:pPr>
            <a:r>
              <a:rPr lang="en-US" dirty="0"/>
              <a:t>A formal concept is defined to be a pair (A, B), where </a:t>
            </a:r>
          </a:p>
          <a:p>
            <a:pPr lvl="1">
              <a:buFont typeface="Arial" panose="020B0604020202020204" pitchFamily="34" charset="0"/>
              <a:buChar char="•"/>
            </a:pPr>
            <a:r>
              <a:rPr lang="en-US" dirty="0"/>
              <a:t>A is a set of objects (called the </a:t>
            </a:r>
            <a:r>
              <a:rPr lang="en-US" i="1" dirty="0"/>
              <a:t>extent</a:t>
            </a:r>
            <a:r>
              <a:rPr lang="en-US" dirty="0"/>
              <a:t>) and </a:t>
            </a:r>
          </a:p>
          <a:p>
            <a:pPr lvl="1">
              <a:buFont typeface="Arial" panose="020B0604020202020204" pitchFamily="34" charset="0"/>
              <a:buChar char="•"/>
            </a:pPr>
            <a:r>
              <a:rPr lang="en-US" dirty="0"/>
              <a:t>B is a set of attributes (the </a:t>
            </a:r>
            <a:r>
              <a:rPr lang="en-US" i="1" dirty="0"/>
              <a:t>intent</a:t>
            </a:r>
            <a:r>
              <a:rPr lang="en-US" dirty="0"/>
              <a:t>) </a:t>
            </a:r>
          </a:p>
          <a:p>
            <a:pPr>
              <a:buFont typeface="Arial" panose="020B0604020202020204" pitchFamily="34" charset="0"/>
              <a:buChar char="•"/>
            </a:pPr>
            <a:r>
              <a:rPr lang="en-US" dirty="0"/>
              <a:t>such that</a:t>
            </a:r>
          </a:p>
          <a:p>
            <a:pPr lvl="1">
              <a:buFont typeface="Arial" panose="020B0604020202020204" pitchFamily="34" charset="0"/>
              <a:buChar char="•"/>
            </a:pPr>
            <a:r>
              <a:rPr lang="en-US" dirty="0"/>
              <a:t>the extent A consists of </a:t>
            </a:r>
            <a:r>
              <a:rPr lang="en-US" b="1" i="1" u="sng" dirty="0"/>
              <a:t>all</a:t>
            </a:r>
            <a:r>
              <a:rPr lang="en-US" dirty="0"/>
              <a:t> objects that share the attributes in B, and dually</a:t>
            </a:r>
          </a:p>
          <a:p>
            <a:pPr lvl="1">
              <a:buFont typeface="Arial" panose="020B0604020202020204" pitchFamily="34" charset="0"/>
              <a:buChar char="•"/>
            </a:pPr>
            <a:r>
              <a:rPr lang="en-US" dirty="0"/>
              <a:t>the intent B consists of </a:t>
            </a:r>
            <a:r>
              <a:rPr lang="en-US" b="1" i="1" u="sng" dirty="0"/>
              <a:t>all</a:t>
            </a:r>
            <a:r>
              <a:rPr lang="en-US" dirty="0"/>
              <a:t> attributes shared by the objects in A.</a:t>
            </a:r>
          </a:p>
          <a:p>
            <a:pPr>
              <a:buFont typeface="Arial" panose="020B0604020202020204" pitchFamily="34" charset="0"/>
              <a:buChar char="•"/>
            </a:pPr>
            <a:endParaRPr lang="en-US" dirty="0"/>
          </a:p>
        </p:txBody>
      </p:sp>
      <p:sp>
        <p:nvSpPr>
          <p:cNvPr id="4" name="Rectangle 3"/>
          <p:cNvSpPr/>
          <p:nvPr/>
        </p:nvSpPr>
        <p:spPr>
          <a:xfrm>
            <a:off x="4495800" y="6477000"/>
            <a:ext cx="4572000" cy="307777"/>
          </a:xfrm>
          <a:prstGeom prst="rect">
            <a:avLst/>
          </a:prstGeom>
        </p:spPr>
        <p:txBody>
          <a:bodyPr>
            <a:spAutoFit/>
          </a:bodyPr>
          <a:lstStyle/>
          <a:p>
            <a:pPr algn="r"/>
            <a:r>
              <a:rPr lang="en-US" sz="1400" b="0" dirty="0">
                <a:solidFill>
                  <a:schemeClr val="bg1"/>
                </a:solidFill>
                <a:hlinkClick r:id="rId2"/>
              </a:rPr>
              <a:t>https://en.wikipedia.org/wiki/Formal_concept_analysis</a:t>
            </a:r>
            <a:r>
              <a:rPr lang="en-US" sz="1400" b="0" dirty="0">
                <a:solidFill>
                  <a:schemeClr val="bg1"/>
                </a:solidFill>
              </a:rPr>
              <a:t> </a:t>
            </a:r>
          </a:p>
        </p:txBody>
      </p:sp>
      <p:sp>
        <p:nvSpPr>
          <p:cNvPr id="5" name="Slide Number Placeholder 1">
            <a:extLst>
              <a:ext uri="{FF2B5EF4-FFF2-40B4-BE49-F238E27FC236}">
                <a16:creationId xmlns:a16="http://schemas.microsoft.com/office/drawing/2014/main" id="{F75E6506-5FBB-40BA-BC64-AA3E566573EA}"/>
              </a:ext>
            </a:extLst>
          </p:cNvPr>
          <p:cNvSpPr>
            <a:spLocks noGrp="1"/>
          </p:cNvSpPr>
          <p:nvPr>
            <p:ph type="sldNum" sz="quarter" idx="10"/>
          </p:nvPr>
        </p:nvSpPr>
        <p:spPr>
          <a:xfrm>
            <a:off x="-76200" y="6491968"/>
            <a:ext cx="457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9451676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763000" cy="762000"/>
          </a:xfrm>
        </p:spPr>
        <p:txBody>
          <a:bodyPr/>
          <a:lstStyle/>
          <a:p>
            <a:r>
              <a:rPr lang="en-US" dirty="0"/>
              <a:t>Easy example: FCA on the numbers 1 … 10</a:t>
            </a:r>
          </a:p>
        </p:txBody>
      </p:sp>
      <p:pic>
        <p:nvPicPr>
          <p:cNvPr id="6" name="Content Placeholder 5" descr="Matrix showing how each of the numbers 1 to 10 relates to the attributes of being even, odd, prime and square."/>
          <p:cNvPicPr>
            <a:picLocks noGrp="1" noChangeAspect="1"/>
          </p:cNvPicPr>
          <p:nvPr>
            <p:ph idx="1"/>
          </p:nvPr>
        </p:nvPicPr>
        <p:blipFill>
          <a:blip r:embed="rId2"/>
          <a:stretch>
            <a:fillRect/>
          </a:stretch>
        </p:blipFill>
        <p:spPr>
          <a:xfrm>
            <a:off x="457200" y="1690687"/>
            <a:ext cx="4371975" cy="4619625"/>
          </a:xfrm>
          <a:prstGeom prst="rect">
            <a:avLst/>
          </a:prstGeom>
        </p:spPr>
      </p:pic>
      <p:sp>
        <p:nvSpPr>
          <p:cNvPr id="7" name="Rounded Rectangle 6"/>
          <p:cNvSpPr/>
          <p:nvPr/>
        </p:nvSpPr>
        <p:spPr bwMode="auto">
          <a:xfrm>
            <a:off x="838200" y="1690686"/>
            <a:ext cx="4114800" cy="519113"/>
          </a:xfrm>
          <a:prstGeom prst="round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TextBox 7"/>
          <p:cNvSpPr txBox="1"/>
          <p:nvPr/>
        </p:nvSpPr>
        <p:spPr>
          <a:xfrm>
            <a:off x="5638800" y="1657854"/>
            <a:ext cx="1893468" cy="584775"/>
          </a:xfrm>
          <a:prstGeom prst="rect">
            <a:avLst/>
          </a:prstGeom>
          <a:noFill/>
          <a:ln w="28575">
            <a:solidFill>
              <a:srgbClr val="FFFF00"/>
            </a:solidFill>
          </a:ln>
        </p:spPr>
        <p:txBody>
          <a:bodyPr wrap="none" rtlCol="0">
            <a:spAutoFit/>
          </a:bodyPr>
          <a:lstStyle/>
          <a:p>
            <a:r>
              <a:rPr lang="en-US" dirty="0">
                <a:solidFill>
                  <a:srgbClr val="FFFF00"/>
                </a:solidFill>
              </a:rPr>
              <a:t>attributes</a:t>
            </a:r>
          </a:p>
        </p:txBody>
      </p:sp>
      <p:cxnSp>
        <p:nvCxnSpPr>
          <p:cNvPr id="10" name="Straight Arrow Connector 9"/>
          <p:cNvCxnSpPr>
            <a:stCxn id="7" idx="3"/>
            <a:endCxn id="8" idx="1"/>
          </p:cNvCxnSpPr>
          <p:nvPr/>
        </p:nvCxnSpPr>
        <p:spPr bwMode="auto">
          <a:xfrm flipV="1">
            <a:off x="4953000" y="1950242"/>
            <a:ext cx="685800" cy="1"/>
          </a:xfrm>
          <a:prstGeom prst="straightConnector1">
            <a:avLst/>
          </a:prstGeom>
          <a:solidFill>
            <a:schemeClr val="accent1"/>
          </a:solidFill>
          <a:ln w="28575" cap="flat" cmpd="sng" algn="ctr">
            <a:solidFill>
              <a:srgbClr val="FFFF00"/>
            </a:solidFill>
            <a:prstDash val="solid"/>
            <a:round/>
            <a:headEnd type="none" w="med" len="med"/>
            <a:tailEnd type="triangle"/>
          </a:ln>
          <a:effectLst/>
        </p:spPr>
      </p:cxnSp>
      <p:sp>
        <p:nvSpPr>
          <p:cNvPr id="12" name="Rounded Rectangle 11"/>
          <p:cNvSpPr/>
          <p:nvPr/>
        </p:nvSpPr>
        <p:spPr bwMode="auto">
          <a:xfrm>
            <a:off x="457200" y="2116928"/>
            <a:ext cx="457200" cy="4193384"/>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3" name="TextBox 12"/>
          <p:cNvSpPr txBox="1"/>
          <p:nvPr/>
        </p:nvSpPr>
        <p:spPr>
          <a:xfrm>
            <a:off x="6019800" y="3921234"/>
            <a:ext cx="1415772" cy="584775"/>
          </a:xfrm>
          <a:prstGeom prst="rect">
            <a:avLst/>
          </a:prstGeom>
          <a:solidFill>
            <a:schemeClr val="bg1"/>
          </a:solidFill>
          <a:ln w="28575">
            <a:solidFill>
              <a:srgbClr val="FF0000"/>
            </a:solidFill>
          </a:ln>
        </p:spPr>
        <p:txBody>
          <a:bodyPr wrap="none" rtlCol="0">
            <a:spAutoFit/>
          </a:bodyPr>
          <a:lstStyle/>
          <a:p>
            <a:r>
              <a:rPr lang="en-US" dirty="0">
                <a:solidFill>
                  <a:srgbClr val="FF0000"/>
                </a:solidFill>
              </a:rPr>
              <a:t>objects</a:t>
            </a:r>
          </a:p>
        </p:txBody>
      </p:sp>
      <p:cxnSp>
        <p:nvCxnSpPr>
          <p:cNvPr id="14" name="Straight Arrow Connector 13"/>
          <p:cNvCxnSpPr>
            <a:stCxn id="12" idx="3"/>
            <a:endCxn id="13" idx="1"/>
          </p:cNvCxnSpPr>
          <p:nvPr/>
        </p:nvCxnSpPr>
        <p:spPr bwMode="auto">
          <a:xfrm>
            <a:off x="914400" y="4213620"/>
            <a:ext cx="5105400" cy="2"/>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11" name="Slide Number Placeholder 1">
            <a:extLst>
              <a:ext uri="{FF2B5EF4-FFF2-40B4-BE49-F238E27FC236}">
                <a16:creationId xmlns:a16="http://schemas.microsoft.com/office/drawing/2014/main" id="{7C9AFEC5-1FFC-4AFB-8914-45C6A9A2BC18}"/>
              </a:ext>
            </a:extLst>
          </p:cNvPr>
          <p:cNvSpPr>
            <a:spLocks noGrp="1"/>
          </p:cNvSpPr>
          <p:nvPr>
            <p:ph type="sldNum" sz="quarter" idx="10"/>
          </p:nvPr>
        </p:nvSpPr>
        <p:spPr>
          <a:xfrm>
            <a:off x="-76200" y="6491968"/>
            <a:ext cx="457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15" name="Rectangle 14">
            <a:extLst>
              <a:ext uri="{FF2B5EF4-FFF2-40B4-BE49-F238E27FC236}">
                <a16:creationId xmlns:a16="http://schemas.microsoft.com/office/drawing/2014/main" id="{45788933-4BAB-401D-9BD8-61DF4FF9B4BC}"/>
              </a:ext>
            </a:extLst>
          </p:cNvPr>
          <p:cNvSpPr/>
          <p:nvPr/>
        </p:nvSpPr>
        <p:spPr>
          <a:xfrm>
            <a:off x="4495800" y="6477000"/>
            <a:ext cx="4572000" cy="307777"/>
          </a:xfrm>
          <a:prstGeom prst="rect">
            <a:avLst/>
          </a:prstGeom>
        </p:spPr>
        <p:txBody>
          <a:bodyPr>
            <a:spAutoFit/>
          </a:bodyPr>
          <a:lstStyle/>
          <a:p>
            <a:pPr algn="r"/>
            <a:r>
              <a:rPr lang="en-US" sz="1400" b="0" dirty="0">
                <a:solidFill>
                  <a:schemeClr val="bg1"/>
                </a:solidFill>
                <a:hlinkClick r:id="rId3"/>
              </a:rPr>
              <a:t>https://en.wikipedia.org/wiki/Formal_concept_analysis</a:t>
            </a:r>
            <a:r>
              <a:rPr lang="en-US" sz="1400" b="0" dirty="0">
                <a:solidFill>
                  <a:schemeClr val="bg1"/>
                </a:solidFill>
              </a:rPr>
              <a:t> </a:t>
            </a:r>
          </a:p>
        </p:txBody>
      </p:sp>
    </p:spTree>
    <p:extLst>
      <p:ext uri="{BB962C8B-B14F-4D97-AF65-F5344CB8AC3E}">
        <p14:creationId xmlns:p14="http://schemas.microsoft.com/office/powerpoint/2010/main" val="42045404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FCA lattice on the numbers 1 … 10</a:t>
            </a:r>
          </a:p>
        </p:txBody>
      </p:sp>
      <p:pic>
        <p:nvPicPr>
          <p:cNvPr id="6" name="Content Placeholder 5" descr="Matrix showing how each of the numbers 1 to 10 relates to the attributes of being even, odd, prime and square."/>
          <p:cNvPicPr>
            <a:picLocks noGrp="1" noChangeAspect="1"/>
          </p:cNvPicPr>
          <p:nvPr>
            <p:ph idx="1"/>
          </p:nvPr>
        </p:nvPicPr>
        <p:blipFill>
          <a:blip r:embed="rId2"/>
          <a:stretch>
            <a:fillRect/>
          </a:stretch>
        </p:blipFill>
        <p:spPr>
          <a:xfrm>
            <a:off x="361950" y="1462087"/>
            <a:ext cx="3231656" cy="3414713"/>
          </a:xfrm>
          <a:prstGeom prst="rect">
            <a:avLst/>
          </a:prstGeom>
        </p:spPr>
      </p:pic>
      <p:pic>
        <p:nvPicPr>
          <p:cNvPr id="3" name="Picture 2" descr="Image of a graph computed out of the table using the formal concept analysis algorithm which generates all concepts based on the attribute - object relationshi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5838" y="1503678"/>
            <a:ext cx="4488562" cy="3324861"/>
          </a:xfrm>
          <a:prstGeom prst="rect">
            <a:avLst/>
          </a:prstGeom>
          <a:solidFill>
            <a:srgbClr val="FFFF00"/>
          </a:solidFill>
        </p:spPr>
      </p:pic>
      <p:sp>
        <p:nvSpPr>
          <p:cNvPr id="7" name="Slide Number Placeholder 1">
            <a:extLst>
              <a:ext uri="{FF2B5EF4-FFF2-40B4-BE49-F238E27FC236}">
                <a16:creationId xmlns:a16="http://schemas.microsoft.com/office/drawing/2014/main" id="{B8AB874B-4D7D-4A08-8CC5-A51CFBC21275}"/>
              </a:ext>
            </a:extLst>
          </p:cNvPr>
          <p:cNvSpPr>
            <a:spLocks noGrp="1"/>
          </p:cNvSpPr>
          <p:nvPr>
            <p:ph type="sldNum" sz="quarter" idx="10"/>
          </p:nvPr>
        </p:nvSpPr>
        <p:spPr>
          <a:xfrm>
            <a:off x="-76200" y="6491968"/>
            <a:ext cx="457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8" name="Rectangle 7">
            <a:extLst>
              <a:ext uri="{FF2B5EF4-FFF2-40B4-BE49-F238E27FC236}">
                <a16:creationId xmlns:a16="http://schemas.microsoft.com/office/drawing/2014/main" id="{2E01E283-08E8-4394-BCA7-5B7A1CB0928D}"/>
              </a:ext>
            </a:extLst>
          </p:cNvPr>
          <p:cNvSpPr/>
          <p:nvPr/>
        </p:nvSpPr>
        <p:spPr>
          <a:xfrm>
            <a:off x="4495800" y="6477000"/>
            <a:ext cx="4572000" cy="307777"/>
          </a:xfrm>
          <a:prstGeom prst="rect">
            <a:avLst/>
          </a:prstGeom>
        </p:spPr>
        <p:txBody>
          <a:bodyPr>
            <a:spAutoFit/>
          </a:bodyPr>
          <a:lstStyle/>
          <a:p>
            <a:pPr algn="r"/>
            <a:r>
              <a:rPr lang="en-US" sz="1400" b="0" dirty="0">
                <a:solidFill>
                  <a:schemeClr val="bg1"/>
                </a:solidFill>
                <a:hlinkClick r:id="rId4"/>
              </a:rPr>
              <a:t>https://en.wikipedia.org/wiki/Formal_concept_analysis</a:t>
            </a:r>
            <a:r>
              <a:rPr lang="en-US" sz="1400" b="0" dirty="0">
                <a:solidFill>
                  <a:schemeClr val="bg1"/>
                </a:solidFill>
              </a:rPr>
              <a:t> </a:t>
            </a:r>
          </a:p>
        </p:txBody>
      </p:sp>
      <p:sp>
        <p:nvSpPr>
          <p:cNvPr id="4" name="TextBox 3">
            <a:extLst>
              <a:ext uri="{FF2B5EF4-FFF2-40B4-BE49-F238E27FC236}">
                <a16:creationId xmlns:a16="http://schemas.microsoft.com/office/drawing/2014/main" id="{9E612EB9-D065-4F37-A2E1-6BEDB076E4CF}"/>
              </a:ext>
            </a:extLst>
          </p:cNvPr>
          <p:cNvSpPr txBox="1"/>
          <p:nvPr/>
        </p:nvSpPr>
        <p:spPr>
          <a:xfrm>
            <a:off x="284104" y="5181600"/>
            <a:ext cx="8423391" cy="1323439"/>
          </a:xfrm>
          <a:prstGeom prst="rect">
            <a:avLst/>
          </a:prstGeom>
          <a:noFill/>
        </p:spPr>
        <p:txBody>
          <a:bodyPr wrap="square" rtlCol="0">
            <a:spAutoFit/>
          </a:bodyPr>
          <a:lstStyle/>
          <a:p>
            <a:pPr marL="342900" indent="-342900" algn="l">
              <a:buFont typeface="Arial" panose="020B0604020202020204" pitchFamily="34" charset="0"/>
              <a:buChar char="•"/>
            </a:pPr>
            <a:r>
              <a:rPr lang="en-US" sz="2000" b="0" dirty="0">
                <a:solidFill>
                  <a:schemeClr val="bg1"/>
                </a:solidFill>
              </a:rPr>
              <a:t>Graph formation principle:</a:t>
            </a:r>
          </a:p>
          <a:p>
            <a:pPr marL="800100" lvl="1" indent="-342900" algn="l">
              <a:buFont typeface="Arial" panose="020B0604020202020204" pitchFamily="34" charset="0"/>
              <a:buChar char="•"/>
            </a:pPr>
            <a:r>
              <a:rPr lang="en-US" sz="2000" b="0" dirty="0">
                <a:solidFill>
                  <a:schemeClr val="bg1"/>
                </a:solidFill>
              </a:rPr>
              <a:t>Each node contains 2 sets: a set O of objects and a set A of attributes such that all elements of O have all elements of A as attributes.</a:t>
            </a:r>
          </a:p>
          <a:p>
            <a:pPr marL="800100" lvl="1" indent="-342900" algn="l">
              <a:buFont typeface="Arial" panose="020B0604020202020204" pitchFamily="34" charset="0"/>
              <a:buChar char="•"/>
            </a:pPr>
            <a:r>
              <a:rPr lang="en-US" sz="2000" b="0" dirty="0">
                <a:solidFill>
                  <a:schemeClr val="bg1"/>
                </a:solidFill>
              </a:rPr>
              <a:t>The edges denote the ‘has subset’ relation. </a:t>
            </a:r>
          </a:p>
        </p:txBody>
      </p:sp>
    </p:spTree>
    <p:extLst>
      <p:ext uri="{BB962C8B-B14F-4D97-AF65-F5344CB8AC3E}">
        <p14:creationId xmlns:p14="http://schemas.microsoft.com/office/powerpoint/2010/main" val="183288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49F3-BFC3-4A16-B208-E32D5903C129}"/>
              </a:ext>
            </a:extLst>
          </p:cNvPr>
          <p:cNvSpPr>
            <a:spLocks noGrp="1"/>
          </p:cNvSpPr>
          <p:nvPr>
            <p:ph type="title"/>
          </p:nvPr>
        </p:nvSpPr>
        <p:spPr/>
        <p:txBody>
          <a:bodyPr/>
          <a:lstStyle/>
          <a:p>
            <a:r>
              <a:rPr lang="en-US" dirty="0"/>
              <a:t>FCA on bodies of water</a:t>
            </a:r>
          </a:p>
        </p:txBody>
      </p:sp>
      <p:sp>
        <p:nvSpPr>
          <p:cNvPr id="3" name="Content Placeholder 2">
            <a:extLst>
              <a:ext uri="{FF2B5EF4-FFF2-40B4-BE49-F238E27FC236}">
                <a16:creationId xmlns:a16="http://schemas.microsoft.com/office/drawing/2014/main" id="{7AE001CC-4B35-4D6A-A14E-BCA33133F24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21E350F-DB1F-4526-A318-218CB8A97D2C}"/>
              </a:ext>
            </a:extLst>
          </p:cNvPr>
          <p:cNvSpPr>
            <a:spLocks noGrp="1"/>
          </p:cNvSpPr>
          <p:nvPr>
            <p:ph type="sldNum" sz="quarter" idx="10"/>
          </p:nvPr>
        </p:nvSpPr>
        <p:spPr/>
        <p:txBody>
          <a:bodyPr/>
          <a:lstStyle/>
          <a:p>
            <a:fld id="{01EF93C7-D0AB-41D7-8C62-1F8A9E33AE23}" type="slidenum">
              <a:rPr lang="en-US" smtClean="0"/>
              <a:pPr/>
              <a:t>67</a:t>
            </a:fld>
            <a:endParaRPr lang="en-US"/>
          </a:p>
        </p:txBody>
      </p:sp>
      <p:pic>
        <p:nvPicPr>
          <p:cNvPr id="5" name="Picture 4" descr="Table showing in what way various sorts of bodies of water (e.g. sea, lake, puddle, ...) relate to attributes such as temporary, running, natural, ...">
            <a:extLst>
              <a:ext uri="{FF2B5EF4-FFF2-40B4-BE49-F238E27FC236}">
                <a16:creationId xmlns:a16="http://schemas.microsoft.com/office/drawing/2014/main" id="{062920E7-A0F4-462F-91C8-BDD7B7AE9A15}"/>
              </a:ext>
            </a:extLst>
          </p:cNvPr>
          <p:cNvPicPr>
            <a:picLocks noChangeAspect="1"/>
          </p:cNvPicPr>
          <p:nvPr/>
        </p:nvPicPr>
        <p:blipFill>
          <a:blip r:embed="rId2"/>
          <a:stretch>
            <a:fillRect/>
          </a:stretch>
        </p:blipFill>
        <p:spPr>
          <a:xfrm>
            <a:off x="36577" y="1435965"/>
            <a:ext cx="5486400" cy="5393696"/>
          </a:xfrm>
          <a:prstGeom prst="rect">
            <a:avLst/>
          </a:prstGeom>
        </p:spPr>
      </p:pic>
      <p:pic>
        <p:nvPicPr>
          <p:cNvPr id="6" name="Picture 5" descr="lattice showing the concepts generated using the FCA algorithm">
            <a:extLst>
              <a:ext uri="{FF2B5EF4-FFF2-40B4-BE49-F238E27FC236}">
                <a16:creationId xmlns:a16="http://schemas.microsoft.com/office/drawing/2014/main" id="{C6819142-8920-4D3F-90D6-2F89167215BE}"/>
              </a:ext>
            </a:extLst>
          </p:cNvPr>
          <p:cNvPicPr>
            <a:picLocks noChangeAspect="1"/>
          </p:cNvPicPr>
          <p:nvPr/>
        </p:nvPicPr>
        <p:blipFill>
          <a:blip r:embed="rId3"/>
          <a:stretch>
            <a:fillRect/>
          </a:stretch>
        </p:blipFill>
        <p:spPr>
          <a:xfrm>
            <a:off x="5562602" y="1435965"/>
            <a:ext cx="3527136" cy="3962400"/>
          </a:xfrm>
          <a:prstGeom prst="rect">
            <a:avLst/>
          </a:prstGeom>
        </p:spPr>
      </p:pic>
      <p:sp>
        <p:nvSpPr>
          <p:cNvPr id="7" name="Rectangle 6">
            <a:extLst>
              <a:ext uri="{FF2B5EF4-FFF2-40B4-BE49-F238E27FC236}">
                <a16:creationId xmlns:a16="http://schemas.microsoft.com/office/drawing/2014/main" id="{2AFACFA2-246C-4C4A-82DC-965ABF1614A6}"/>
              </a:ext>
            </a:extLst>
          </p:cNvPr>
          <p:cNvSpPr/>
          <p:nvPr/>
        </p:nvSpPr>
        <p:spPr>
          <a:xfrm>
            <a:off x="5992670" y="5572780"/>
            <a:ext cx="2465530" cy="523220"/>
          </a:xfrm>
          <a:prstGeom prst="rect">
            <a:avLst/>
          </a:prstGeom>
        </p:spPr>
        <p:txBody>
          <a:bodyPr wrap="square">
            <a:spAutoFit/>
          </a:bodyPr>
          <a:lstStyle/>
          <a:p>
            <a:r>
              <a:rPr lang="en-US" sz="1400" dirty="0">
                <a:hlinkClick r:id="rId4"/>
              </a:rPr>
              <a:t>https://en.wikipedia.org/wiki/Formal_concept_analysis</a:t>
            </a:r>
            <a:r>
              <a:rPr lang="en-US" sz="1400" dirty="0"/>
              <a:t> </a:t>
            </a:r>
          </a:p>
        </p:txBody>
      </p:sp>
    </p:spTree>
    <p:extLst>
      <p:ext uri="{BB962C8B-B14F-4D97-AF65-F5344CB8AC3E}">
        <p14:creationId xmlns:p14="http://schemas.microsoft.com/office/powerpoint/2010/main" val="21820067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077200" cy="685800"/>
          </a:xfrm>
        </p:spPr>
        <p:txBody>
          <a:bodyPr/>
          <a:lstStyle/>
          <a:p>
            <a:pPr algn="ctr"/>
            <a:r>
              <a:rPr lang="en-US" dirty="0"/>
              <a:t>FCA for calculating </a:t>
            </a:r>
            <a:r>
              <a:rPr lang="en-US" b="1" i="1" u="sng" dirty="0"/>
              <a:t>valid</a:t>
            </a:r>
            <a:r>
              <a:rPr lang="en-US" dirty="0"/>
              <a:t> implications</a:t>
            </a:r>
          </a:p>
        </p:txBody>
      </p:sp>
      <p:pic>
        <p:nvPicPr>
          <p:cNvPr id="6" name="Content Placeholder 5" descr="Matrix showing how each of the numbers 1 to 10 relates to the attributes of being even, odd, prime and square."/>
          <p:cNvPicPr>
            <a:picLocks noGrp="1" noChangeAspect="1"/>
          </p:cNvPicPr>
          <p:nvPr>
            <p:ph sz="half" idx="1"/>
          </p:nvPr>
        </p:nvPicPr>
        <p:blipFill>
          <a:blip r:embed="rId2"/>
          <a:stretch>
            <a:fillRect/>
          </a:stretch>
        </p:blipFill>
        <p:spPr>
          <a:xfrm>
            <a:off x="304800" y="1676400"/>
            <a:ext cx="3966327" cy="4191000"/>
          </a:xfrm>
          <a:prstGeom prst="rect">
            <a:avLst/>
          </a:prstGeom>
        </p:spPr>
      </p:pic>
      <p:sp>
        <p:nvSpPr>
          <p:cNvPr id="5" name="Content Placeholder 4"/>
          <p:cNvSpPr>
            <a:spLocks noGrp="1"/>
          </p:cNvSpPr>
          <p:nvPr>
            <p:ph sz="half" idx="2"/>
          </p:nvPr>
        </p:nvSpPr>
        <p:spPr>
          <a:xfrm>
            <a:off x="4648200" y="1752600"/>
            <a:ext cx="4267200" cy="4114800"/>
          </a:xfrm>
        </p:spPr>
        <p:txBody>
          <a:bodyPr/>
          <a:lstStyle/>
          <a:p>
            <a:pPr marL="457200" indent="-457200">
              <a:buClrTx/>
              <a:buFont typeface="Arial" panose="020B0604020202020204" pitchFamily="34" charset="0"/>
              <a:buChar char="•"/>
            </a:pPr>
            <a:r>
              <a:rPr lang="en-US" dirty="0"/>
              <a:t>Whenever a number out of 1 to 10 is </a:t>
            </a:r>
            <a:r>
              <a:rPr lang="en-US" b="1" i="1" dirty="0"/>
              <a:t>odd</a:t>
            </a:r>
            <a:r>
              <a:rPr lang="en-US" dirty="0"/>
              <a:t>, it is </a:t>
            </a:r>
            <a:r>
              <a:rPr lang="en-US" b="1" i="1" dirty="0"/>
              <a:t>not even</a:t>
            </a:r>
            <a:r>
              <a:rPr lang="en-US" dirty="0"/>
              <a:t>, and vice versa</a:t>
            </a:r>
          </a:p>
        </p:txBody>
      </p:sp>
      <p:sp>
        <p:nvSpPr>
          <p:cNvPr id="4" name="Rectangle 3"/>
          <p:cNvSpPr/>
          <p:nvPr/>
        </p:nvSpPr>
        <p:spPr>
          <a:xfrm>
            <a:off x="4495800" y="6477000"/>
            <a:ext cx="4572000" cy="307777"/>
          </a:xfrm>
          <a:prstGeom prst="rect">
            <a:avLst/>
          </a:prstGeom>
        </p:spPr>
        <p:txBody>
          <a:bodyPr>
            <a:spAutoFit/>
          </a:bodyPr>
          <a:lstStyle/>
          <a:p>
            <a:pPr algn="r"/>
            <a:r>
              <a:rPr lang="en-US" sz="1400" b="0" dirty="0">
                <a:solidFill>
                  <a:schemeClr val="bg1"/>
                </a:solidFill>
              </a:rPr>
              <a:t>https://en.wikipedia.org/wiki/Formal_concept_analysis</a:t>
            </a:r>
          </a:p>
        </p:txBody>
      </p:sp>
      <p:sp>
        <p:nvSpPr>
          <p:cNvPr id="7" name="Rounded Rectangle 6" descr="Highlighting the columns even and odd"/>
          <p:cNvSpPr/>
          <p:nvPr/>
        </p:nvSpPr>
        <p:spPr bwMode="auto">
          <a:xfrm>
            <a:off x="1752600" y="1560908"/>
            <a:ext cx="1143000" cy="4382692"/>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Slide Number Placeholder 1">
            <a:extLst>
              <a:ext uri="{FF2B5EF4-FFF2-40B4-BE49-F238E27FC236}">
                <a16:creationId xmlns:a16="http://schemas.microsoft.com/office/drawing/2014/main" id="{B10734E0-FABA-46B7-85DB-52174ADBA4C1}"/>
              </a:ext>
            </a:extLst>
          </p:cNvPr>
          <p:cNvSpPr>
            <a:spLocks noGrp="1"/>
          </p:cNvSpPr>
          <p:nvPr>
            <p:ph type="sldNum" sz="quarter" idx="10"/>
          </p:nvPr>
        </p:nvSpPr>
        <p:spPr>
          <a:xfrm>
            <a:off x="-76200" y="6491968"/>
            <a:ext cx="457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7845653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077200" cy="685800"/>
          </a:xfrm>
        </p:spPr>
        <p:txBody>
          <a:bodyPr/>
          <a:lstStyle/>
          <a:p>
            <a:pPr algn="ctr"/>
            <a:r>
              <a:rPr lang="en-US" dirty="0"/>
              <a:t>FCA for calculating </a:t>
            </a:r>
            <a:r>
              <a:rPr lang="en-US" b="1" i="1" u="sng" dirty="0"/>
              <a:t>valid</a:t>
            </a:r>
            <a:r>
              <a:rPr lang="en-US" dirty="0"/>
              <a:t> implications</a:t>
            </a:r>
          </a:p>
        </p:txBody>
      </p:sp>
      <p:pic>
        <p:nvPicPr>
          <p:cNvPr id="6" name="Content Placeholder 5" descr="Matrix showing how each of the numbers 1 to 10 relates to the attributes of being even, odd, prime and square."/>
          <p:cNvPicPr>
            <a:picLocks noGrp="1" noChangeAspect="1"/>
          </p:cNvPicPr>
          <p:nvPr>
            <p:ph sz="half" idx="1"/>
          </p:nvPr>
        </p:nvPicPr>
        <p:blipFill>
          <a:blip r:embed="rId2"/>
          <a:stretch>
            <a:fillRect/>
          </a:stretch>
        </p:blipFill>
        <p:spPr>
          <a:xfrm>
            <a:off x="304800" y="1676400"/>
            <a:ext cx="3966327" cy="4191000"/>
          </a:xfrm>
          <a:prstGeom prst="rect">
            <a:avLst/>
          </a:prstGeom>
        </p:spPr>
      </p:pic>
      <p:sp>
        <p:nvSpPr>
          <p:cNvPr id="5" name="Content Placeholder 4"/>
          <p:cNvSpPr>
            <a:spLocks noGrp="1"/>
          </p:cNvSpPr>
          <p:nvPr>
            <p:ph sz="half" idx="2"/>
          </p:nvPr>
        </p:nvSpPr>
        <p:spPr>
          <a:xfrm>
            <a:off x="4648200" y="1752600"/>
            <a:ext cx="4267200" cy="4114800"/>
          </a:xfrm>
        </p:spPr>
        <p:txBody>
          <a:bodyPr/>
          <a:lstStyle/>
          <a:p>
            <a:pPr marL="457200" indent="-457200">
              <a:buClrTx/>
              <a:buFont typeface="Arial" panose="020B0604020202020204" pitchFamily="34" charset="0"/>
              <a:buChar char="•"/>
            </a:pPr>
            <a:r>
              <a:rPr lang="en-US" dirty="0"/>
              <a:t>Whenever a number out of 1 to 10 is </a:t>
            </a:r>
            <a:r>
              <a:rPr lang="en-US" b="1" i="1" dirty="0"/>
              <a:t>composite</a:t>
            </a:r>
            <a:r>
              <a:rPr lang="en-US" dirty="0"/>
              <a:t> and </a:t>
            </a:r>
            <a:r>
              <a:rPr lang="en-US" b="1" i="1" dirty="0"/>
              <a:t>odd</a:t>
            </a:r>
            <a:r>
              <a:rPr lang="en-US" dirty="0"/>
              <a:t>, it is </a:t>
            </a:r>
            <a:r>
              <a:rPr lang="en-US" b="1" i="1" dirty="0"/>
              <a:t>square</a:t>
            </a:r>
            <a:r>
              <a:rPr lang="en-US" dirty="0"/>
              <a:t>. </a:t>
            </a:r>
          </a:p>
        </p:txBody>
      </p:sp>
      <p:sp>
        <p:nvSpPr>
          <p:cNvPr id="4" name="Rectangle 3"/>
          <p:cNvSpPr/>
          <p:nvPr/>
        </p:nvSpPr>
        <p:spPr>
          <a:xfrm>
            <a:off x="4495800" y="6477000"/>
            <a:ext cx="4572000" cy="307777"/>
          </a:xfrm>
          <a:prstGeom prst="rect">
            <a:avLst/>
          </a:prstGeom>
        </p:spPr>
        <p:txBody>
          <a:bodyPr>
            <a:spAutoFit/>
          </a:bodyPr>
          <a:lstStyle/>
          <a:p>
            <a:pPr algn="r"/>
            <a:r>
              <a:rPr lang="en-US" sz="1400" b="0" dirty="0">
                <a:solidFill>
                  <a:schemeClr val="bg1"/>
                </a:solidFill>
              </a:rPr>
              <a:t>https://en.wikipedia.org/wiki/Formal_concept_analysis</a:t>
            </a:r>
          </a:p>
        </p:txBody>
      </p:sp>
      <p:sp>
        <p:nvSpPr>
          <p:cNvPr id="7" name="Rounded Rectangle 6" descr="Highlighting the attributions to the number 9 as composite, odd and square."/>
          <p:cNvSpPr/>
          <p:nvPr/>
        </p:nvSpPr>
        <p:spPr bwMode="auto">
          <a:xfrm>
            <a:off x="304799" y="5105400"/>
            <a:ext cx="3966327" cy="381000"/>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Slide Number Placeholder 1">
            <a:extLst>
              <a:ext uri="{FF2B5EF4-FFF2-40B4-BE49-F238E27FC236}">
                <a16:creationId xmlns:a16="http://schemas.microsoft.com/office/drawing/2014/main" id="{8F273C09-AEBE-4621-8403-8B31F56B1BAD}"/>
              </a:ext>
            </a:extLst>
          </p:cNvPr>
          <p:cNvSpPr>
            <a:spLocks noGrp="1"/>
          </p:cNvSpPr>
          <p:nvPr>
            <p:ph type="sldNum" sz="quarter" idx="10"/>
          </p:nvPr>
        </p:nvSpPr>
        <p:spPr>
          <a:xfrm>
            <a:off x="-76200" y="6491968"/>
            <a:ext cx="457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9364742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077200" cy="685800"/>
          </a:xfrm>
        </p:spPr>
        <p:txBody>
          <a:bodyPr/>
          <a:lstStyle/>
          <a:p>
            <a:pPr algn="ctr"/>
            <a:r>
              <a:rPr lang="en-US" dirty="0"/>
              <a:t>FCA for calculating </a:t>
            </a:r>
            <a:r>
              <a:rPr lang="en-US" b="1" i="1" u="sng" dirty="0"/>
              <a:t>valid</a:t>
            </a:r>
            <a:r>
              <a:rPr lang="en-US" dirty="0"/>
              <a:t> implications</a:t>
            </a:r>
          </a:p>
        </p:txBody>
      </p:sp>
      <p:pic>
        <p:nvPicPr>
          <p:cNvPr id="6" name="Content Placeholder 5" descr="Matrix showing how each of the numbers 1 to 10 relates to the attributes of being even, odd, prime and square."/>
          <p:cNvPicPr>
            <a:picLocks noGrp="1" noChangeAspect="1"/>
          </p:cNvPicPr>
          <p:nvPr>
            <p:ph sz="half" idx="1"/>
          </p:nvPr>
        </p:nvPicPr>
        <p:blipFill>
          <a:blip r:embed="rId2"/>
          <a:stretch>
            <a:fillRect/>
          </a:stretch>
        </p:blipFill>
        <p:spPr>
          <a:xfrm>
            <a:off x="304800" y="1676400"/>
            <a:ext cx="3966327" cy="4191000"/>
          </a:xfrm>
          <a:prstGeom prst="rect">
            <a:avLst/>
          </a:prstGeom>
        </p:spPr>
      </p:pic>
      <p:sp>
        <p:nvSpPr>
          <p:cNvPr id="5" name="Content Placeholder 4"/>
          <p:cNvSpPr>
            <a:spLocks noGrp="1"/>
          </p:cNvSpPr>
          <p:nvPr>
            <p:ph sz="half" idx="2"/>
          </p:nvPr>
        </p:nvSpPr>
        <p:spPr>
          <a:xfrm>
            <a:off x="4648200" y="1752600"/>
            <a:ext cx="4267200" cy="4114800"/>
          </a:xfrm>
        </p:spPr>
        <p:txBody>
          <a:bodyPr/>
          <a:lstStyle/>
          <a:p>
            <a:pPr marL="457200" indent="-457200">
              <a:buClrTx/>
              <a:buFont typeface="Arial" panose="020B0604020202020204" pitchFamily="34" charset="0"/>
              <a:buChar char="•"/>
            </a:pPr>
            <a:r>
              <a:rPr lang="en-US" dirty="0"/>
              <a:t>Whenever a number </a:t>
            </a:r>
            <a:r>
              <a:rPr lang="en-US" dirty="0">
                <a:solidFill>
                  <a:srgbClr val="FFFF00"/>
                </a:solidFill>
              </a:rPr>
              <a:t>out of 1 to 10 </a:t>
            </a:r>
            <a:r>
              <a:rPr lang="en-US" dirty="0"/>
              <a:t>is </a:t>
            </a:r>
            <a:r>
              <a:rPr lang="en-US" b="1" i="1" dirty="0"/>
              <a:t>composite</a:t>
            </a:r>
            <a:r>
              <a:rPr lang="en-US" dirty="0"/>
              <a:t> and </a:t>
            </a:r>
            <a:r>
              <a:rPr lang="en-US" b="1" i="1" dirty="0"/>
              <a:t>odd</a:t>
            </a:r>
            <a:r>
              <a:rPr lang="en-US" dirty="0"/>
              <a:t>, it is </a:t>
            </a:r>
            <a:r>
              <a:rPr lang="en-US" b="1" i="1" dirty="0"/>
              <a:t>square</a:t>
            </a:r>
            <a:r>
              <a:rPr lang="en-US" dirty="0"/>
              <a:t>. </a:t>
            </a:r>
          </a:p>
          <a:p>
            <a:pPr marL="457200" indent="-457200">
              <a:buClrTx/>
              <a:buFont typeface="Arial" panose="020B0604020202020204" pitchFamily="34" charset="0"/>
              <a:buChar char="•"/>
            </a:pPr>
            <a:endParaRPr lang="en-US" dirty="0"/>
          </a:p>
          <a:p>
            <a:pPr marL="457200" indent="-457200">
              <a:buClrTx/>
              <a:buFont typeface="Arial" panose="020B0604020202020204" pitchFamily="34" charset="0"/>
              <a:buChar char="•"/>
            </a:pPr>
            <a:r>
              <a:rPr lang="en-US" dirty="0">
                <a:solidFill>
                  <a:srgbClr val="FFFF00"/>
                </a:solidFill>
              </a:rPr>
              <a:t>This is not statistics! Compare with PCA, factor analysis, clustering, …</a:t>
            </a:r>
          </a:p>
        </p:txBody>
      </p:sp>
      <p:sp>
        <p:nvSpPr>
          <p:cNvPr id="4" name="Rectangle 3"/>
          <p:cNvSpPr/>
          <p:nvPr/>
        </p:nvSpPr>
        <p:spPr>
          <a:xfrm>
            <a:off x="4495800" y="6477000"/>
            <a:ext cx="4572000" cy="307777"/>
          </a:xfrm>
          <a:prstGeom prst="rect">
            <a:avLst/>
          </a:prstGeom>
        </p:spPr>
        <p:txBody>
          <a:bodyPr>
            <a:spAutoFit/>
          </a:bodyPr>
          <a:lstStyle/>
          <a:p>
            <a:pPr algn="r"/>
            <a:r>
              <a:rPr lang="en-US" sz="1400" b="0" dirty="0">
                <a:solidFill>
                  <a:schemeClr val="bg1"/>
                </a:solidFill>
              </a:rPr>
              <a:t>https://en.wikipedia.org/wiki/Formal_concept_analysis</a:t>
            </a:r>
          </a:p>
        </p:txBody>
      </p:sp>
      <p:sp>
        <p:nvSpPr>
          <p:cNvPr id="7" name="Rounded Rectangle 6" descr="Highlighting the attributions to the number 9 as composite, odd and square."/>
          <p:cNvSpPr/>
          <p:nvPr/>
        </p:nvSpPr>
        <p:spPr bwMode="auto">
          <a:xfrm>
            <a:off x="304799" y="5105400"/>
            <a:ext cx="3966327" cy="381000"/>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Slide Number Placeholder 1">
            <a:extLst>
              <a:ext uri="{FF2B5EF4-FFF2-40B4-BE49-F238E27FC236}">
                <a16:creationId xmlns:a16="http://schemas.microsoft.com/office/drawing/2014/main" id="{8F273C09-AEBE-4621-8403-8B31F56B1BAD}"/>
              </a:ext>
            </a:extLst>
          </p:cNvPr>
          <p:cNvSpPr>
            <a:spLocks noGrp="1"/>
          </p:cNvSpPr>
          <p:nvPr>
            <p:ph type="sldNum" sz="quarter" idx="10"/>
          </p:nvPr>
        </p:nvSpPr>
        <p:spPr>
          <a:xfrm>
            <a:off x="-76200" y="6491968"/>
            <a:ext cx="457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329358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should NEVER FORGET !!! (2)</a:t>
            </a:r>
            <a:br>
              <a:rPr lang="en-US" dirty="0"/>
            </a:br>
            <a:r>
              <a:rPr lang="en-US" dirty="0"/>
              <a:t>(major take home message)</a:t>
            </a:r>
          </a:p>
        </p:txBody>
      </p:sp>
      <p:sp>
        <p:nvSpPr>
          <p:cNvPr id="3" name="Content Placeholder 2"/>
          <p:cNvSpPr>
            <a:spLocks noGrp="1"/>
          </p:cNvSpPr>
          <p:nvPr>
            <p:ph idx="1"/>
          </p:nvPr>
        </p:nvSpPr>
        <p:spPr>
          <a:xfrm>
            <a:off x="228600" y="2209800"/>
            <a:ext cx="8686800" cy="4419600"/>
          </a:xfrm>
        </p:spPr>
        <p:txBody>
          <a:bodyPr/>
          <a:lstStyle/>
          <a:p>
            <a:pPr algn="ctr"/>
            <a:r>
              <a:rPr lang="en-US" sz="2800" dirty="0"/>
              <a:t>Crucial distinctions made in Ontological Realism</a:t>
            </a:r>
          </a:p>
          <a:p>
            <a:pPr marL="688975" indent="-688975">
              <a:buFont typeface="+mj-lt"/>
              <a:buAutoNum type="arabicPeriod"/>
            </a:pPr>
            <a:r>
              <a:rPr lang="en-US" sz="4800" dirty="0"/>
              <a:t>‘ontology’ </a:t>
            </a:r>
            <a:r>
              <a:rPr lang="en-US" sz="4800" dirty="0">
                <a:sym typeface="Wingdings" panose="05000000000000000000" pitchFamily="2" charset="2"/>
              </a:rPr>
              <a:t> ‘ontologies’</a:t>
            </a:r>
          </a:p>
          <a:p>
            <a:pPr marL="688975" indent="-688975">
              <a:buFont typeface="+mj-lt"/>
              <a:buAutoNum type="arabicPeriod"/>
            </a:pPr>
            <a:r>
              <a:rPr lang="en-US" sz="4800" dirty="0">
                <a:sym typeface="Wingdings" panose="05000000000000000000" pitchFamily="2" charset="2"/>
              </a:rPr>
              <a:t>reality  representation</a:t>
            </a:r>
          </a:p>
          <a:p>
            <a:pPr marL="688975" indent="-688975">
              <a:buFont typeface="+mj-lt"/>
              <a:buAutoNum type="arabicPeriod"/>
            </a:pPr>
            <a:r>
              <a:rPr lang="en-US" sz="4800" dirty="0">
                <a:sym typeface="Wingdings" panose="05000000000000000000" pitchFamily="2" charset="2"/>
              </a:rPr>
              <a:t> </a:t>
            </a:r>
          </a:p>
          <a:p>
            <a:pPr marL="688975" indent="-688975">
              <a:buFont typeface="+mj-lt"/>
              <a:buAutoNum type="arabicPeriod"/>
            </a:pPr>
            <a:r>
              <a:rPr lang="en-US" sz="4800" dirty="0">
                <a:sym typeface="Wingdings" panose="05000000000000000000" pitchFamily="2" charset="2"/>
              </a:rPr>
              <a:t> </a:t>
            </a:r>
            <a:endParaRPr lang="en-US" sz="4800" dirty="0"/>
          </a:p>
          <a:p>
            <a:pPr algn="ctr"/>
            <a:endParaRPr lang="en-US" dirty="0"/>
          </a:p>
          <a:p>
            <a:pPr algn="ct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2755082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p:txBody>
          <a:bodyPr/>
          <a:lstStyle/>
          <a:p>
            <a:pPr eaLnBrk="1" hangingPunct="1"/>
            <a:r>
              <a:rPr lang="en-US" altLang="en-US" dirty="0"/>
              <a:t>Realism-based Ontology (RBO)</a:t>
            </a:r>
          </a:p>
        </p:txBody>
      </p:sp>
      <p:sp>
        <p:nvSpPr>
          <p:cNvPr id="11267" name="Content Placeholder 23"/>
          <p:cNvSpPr>
            <a:spLocks noGrp="1"/>
          </p:cNvSpPr>
          <p:nvPr>
            <p:ph idx="1"/>
          </p:nvPr>
        </p:nvSpPr>
        <p:spPr>
          <a:xfrm>
            <a:off x="228600" y="3200400"/>
            <a:ext cx="2667000" cy="3167062"/>
          </a:xfrm>
        </p:spPr>
        <p:txBody>
          <a:bodyPr/>
          <a:lstStyle/>
          <a:p>
            <a:pPr marL="233363" indent="-233363"/>
            <a:r>
              <a:rPr lang="en-US" altLang="en-US" sz="2400" dirty="0">
                <a:solidFill>
                  <a:srgbClr val="FFFF00"/>
                </a:solidFill>
                <a:latin typeface="+mn-lt"/>
              </a:rPr>
              <a:t>Referents</a:t>
            </a:r>
          </a:p>
          <a:p>
            <a:pPr marL="401638" lvl="1" indent="-233363"/>
            <a:r>
              <a:rPr lang="en-US" altLang="en-US" sz="1600" dirty="0"/>
              <a:t>are (meta-) physically the way they are,</a:t>
            </a:r>
          </a:p>
          <a:p>
            <a:pPr marL="401638" lvl="1" indent="-233363"/>
            <a:r>
              <a:rPr lang="en-US" altLang="en-US" sz="1600" dirty="0"/>
              <a:t>relate to each other in an objective way,</a:t>
            </a:r>
          </a:p>
          <a:p>
            <a:pPr marL="401638" lvl="1" indent="-233363"/>
            <a:r>
              <a:rPr lang="en-US" altLang="en-US" sz="1600" dirty="0"/>
              <a:t>follow ‘laws of nature’.</a:t>
            </a:r>
          </a:p>
        </p:txBody>
      </p:sp>
      <p:sp>
        <p:nvSpPr>
          <p:cNvPr id="25" name="Content Placeholder 24"/>
          <p:cNvSpPr>
            <a:spLocks noGrp="1"/>
          </p:cNvSpPr>
          <p:nvPr>
            <p:ph sz="half" idx="4294967295"/>
          </p:nvPr>
        </p:nvSpPr>
        <p:spPr>
          <a:xfrm>
            <a:off x="5775325" y="3200400"/>
            <a:ext cx="3368675" cy="3282950"/>
          </a:xfrm>
          <a:prstGeom prst="rect">
            <a:avLst/>
          </a:prstGeom>
        </p:spPr>
        <p:txBody>
          <a:bodyPr/>
          <a:lstStyle/>
          <a:p>
            <a:pPr marL="569913" indent="-280988"/>
            <a:r>
              <a:rPr lang="en-US" altLang="en-US" sz="2400" dirty="0">
                <a:solidFill>
                  <a:srgbClr val="FFFF00"/>
                </a:solidFill>
              </a:rPr>
              <a:t>References</a:t>
            </a:r>
          </a:p>
          <a:p>
            <a:pPr marL="457200" lvl="1" indent="-223838"/>
            <a:r>
              <a:rPr lang="en-US" altLang="en-US" sz="1600" dirty="0"/>
              <a:t>follow, ideally, the syntactic-semantic conventions of some representation language,</a:t>
            </a:r>
          </a:p>
          <a:p>
            <a:pPr marL="457200" lvl="1" indent="-223838"/>
            <a:r>
              <a:rPr lang="en-US" altLang="en-US" sz="1600" dirty="0"/>
              <a:t>are restricted by the expressivity of that language,</a:t>
            </a:r>
          </a:p>
          <a:p>
            <a:pPr marL="457200" lvl="1" indent="-223838"/>
            <a:r>
              <a:rPr lang="en-US" altLang="en-US" sz="1600" dirty="0"/>
              <a:t>reference collections need to come, for correct interpretation, with documentation outside the representation.</a:t>
            </a:r>
          </a:p>
        </p:txBody>
      </p:sp>
      <p:grpSp>
        <p:nvGrpSpPr>
          <p:cNvPr id="11269" name="Group 28"/>
          <p:cNvGrpSpPr>
            <a:grpSpLocks/>
          </p:cNvGrpSpPr>
          <p:nvPr/>
        </p:nvGrpSpPr>
        <p:grpSpPr bwMode="auto">
          <a:xfrm>
            <a:off x="177800" y="1752600"/>
            <a:ext cx="8742363" cy="1366838"/>
            <a:chOff x="177283" y="2057400"/>
            <a:chExt cx="8742782" cy="1366935"/>
          </a:xfrm>
        </p:grpSpPr>
        <p:pic>
          <p:nvPicPr>
            <p:cNvPr id="11272" name="Picture 29" descr="skew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83" y="2057400"/>
              <a:ext cx="8742782" cy="136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0818" y="2326428"/>
              <a:ext cx="1316631" cy="82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Line 60"/>
            <p:cNvSpPr>
              <a:spLocks noChangeShapeType="1"/>
            </p:cNvSpPr>
            <p:nvPr/>
          </p:nvSpPr>
          <p:spPr bwMode="auto">
            <a:xfrm flipH="1">
              <a:off x="7051813" y="2438400"/>
              <a:ext cx="448851" cy="136693"/>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grpSp>
      <p:sp>
        <p:nvSpPr>
          <p:cNvPr id="26" name="Content Placeholder 24"/>
          <p:cNvSpPr txBox="1">
            <a:spLocks/>
          </p:cNvSpPr>
          <p:nvPr/>
        </p:nvSpPr>
        <p:spPr bwMode="auto">
          <a:xfrm>
            <a:off x="2827338" y="3200400"/>
            <a:ext cx="3051175" cy="3282950"/>
          </a:xfrm>
          <a:prstGeom prst="rect">
            <a:avLst/>
          </a:prstGeom>
          <a:noFill/>
          <a:ln w="9525">
            <a:noFill/>
            <a:miter lim="800000"/>
            <a:headEnd/>
            <a:tailEnd/>
          </a:ln>
        </p:spPr>
        <p: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400" b="0" i="0" u="none" strike="noStrike" kern="0" cap="none" spc="0" normalizeH="0" baseline="0" noProof="0" dirty="0">
                <a:ln>
                  <a:noFill/>
                </a:ln>
                <a:solidFill>
                  <a:srgbClr val="FFFF00"/>
                </a:solidFill>
                <a:effectLst/>
                <a:uLnTx/>
                <a:uFillTx/>
                <a:latin typeface="Georgia"/>
                <a:ea typeface="+mn-ea"/>
                <a:cs typeface="+mn-cs"/>
              </a:rPr>
              <a:t>Window on reality</a:t>
            </a:r>
          </a:p>
          <a:p>
            <a:pPr marL="401638" marR="0" lvl="1" indent="-233363" algn="l" defTabSz="914400" rtl="0" eaLnBrk="0" fontAlgn="base" latinLnBrk="0" hangingPunct="0">
              <a:lnSpc>
                <a:spcPct val="100000"/>
              </a:lnSpc>
              <a:spcBef>
                <a:spcPct val="20000"/>
              </a:spcBef>
              <a:spcAft>
                <a:spcPct val="0"/>
              </a:spcAft>
              <a:buClrTx/>
              <a:buSzTx/>
              <a:buFontTx/>
              <a:buNone/>
              <a:tabLst/>
              <a:defRPr/>
            </a:pPr>
            <a:r>
              <a:rPr kumimoji="0" lang="en-US" sz="1600" b="0" i="0" u="none" strike="noStrike" kern="0" cap="none" spc="0" normalizeH="0" baseline="0" noProof="0" dirty="0">
                <a:ln>
                  <a:noFill/>
                </a:ln>
                <a:solidFill>
                  <a:srgbClr val="EBE6FC"/>
                </a:solidFill>
                <a:effectLst/>
                <a:uLnTx/>
                <a:uFillTx/>
                <a:latin typeface="Georgia"/>
                <a:ea typeface="+mn-ea"/>
                <a:cs typeface="+mn-cs"/>
              </a:rPr>
              <a:t>restricted by:</a:t>
            </a:r>
          </a:p>
          <a:p>
            <a:pPr marL="401638" marR="0" lvl="1" indent="-233363" algn="l" defTabSz="914400" rtl="0" eaLnBrk="0" fontAlgn="base" latinLnBrk="0" hangingPunct="0">
              <a:lnSpc>
                <a:spcPct val="100000"/>
              </a:lnSpc>
              <a:spcBef>
                <a:spcPct val="20000"/>
              </a:spcBef>
              <a:spcAft>
                <a:spcPct val="0"/>
              </a:spcAft>
              <a:buClrTx/>
              <a:buSzTx/>
              <a:buFont typeface="Times New Roman" pitchFamily="18" charset="0"/>
              <a:buChar char="−"/>
              <a:tabLst/>
              <a:defRPr/>
            </a:pPr>
            <a:r>
              <a:rPr kumimoji="0" lang="en-US" sz="1600" b="0" i="0" u="none" strike="noStrike" kern="0" cap="none" spc="0" normalizeH="0" baseline="0" noProof="0" dirty="0">
                <a:ln>
                  <a:noFill/>
                </a:ln>
                <a:solidFill>
                  <a:srgbClr val="EBE6FC"/>
                </a:solidFill>
                <a:effectLst/>
                <a:uLnTx/>
                <a:uFillTx/>
                <a:latin typeface="Georgia"/>
                <a:ea typeface="+mn-ea"/>
                <a:cs typeface="+mn-cs"/>
              </a:rPr>
              <a:t>what is physically and technically observable,</a:t>
            </a:r>
          </a:p>
          <a:p>
            <a:pPr marL="401638" marR="0" lvl="1" indent="-233363" algn="l" defTabSz="914400" rtl="0" eaLnBrk="0" fontAlgn="base" latinLnBrk="0" hangingPunct="0">
              <a:lnSpc>
                <a:spcPct val="100000"/>
              </a:lnSpc>
              <a:spcBef>
                <a:spcPct val="20000"/>
              </a:spcBef>
              <a:spcAft>
                <a:spcPct val="0"/>
              </a:spcAft>
              <a:buClrTx/>
              <a:buSzTx/>
              <a:buFont typeface="Times New Roman" pitchFamily="18" charset="0"/>
              <a:buChar char="−"/>
              <a:tabLst/>
              <a:defRPr/>
            </a:pPr>
            <a:r>
              <a:rPr kumimoji="0" lang="en-US" sz="1600" b="0" i="0" u="none" strike="noStrike" kern="0" cap="none" spc="0" normalizeH="0" baseline="0" noProof="0" dirty="0">
                <a:ln>
                  <a:noFill/>
                </a:ln>
                <a:solidFill>
                  <a:srgbClr val="EBE6FC"/>
                </a:solidFill>
                <a:effectLst/>
                <a:uLnTx/>
                <a:uFillTx/>
                <a:latin typeface="Georgia"/>
                <a:ea typeface="+mn-ea"/>
                <a:cs typeface="+mn-cs"/>
              </a:rPr>
              <a:t>fit between what is measured and what we think is measured,</a:t>
            </a:r>
          </a:p>
          <a:p>
            <a:pPr marL="401638" marR="0" lvl="1" indent="-233363" algn="l" defTabSz="914400" rtl="0" eaLnBrk="0" fontAlgn="base" latinLnBrk="0" hangingPunct="0">
              <a:lnSpc>
                <a:spcPct val="100000"/>
              </a:lnSpc>
              <a:spcBef>
                <a:spcPct val="20000"/>
              </a:spcBef>
              <a:spcAft>
                <a:spcPct val="0"/>
              </a:spcAft>
              <a:buClrTx/>
              <a:buSzTx/>
              <a:buFont typeface="Times New Roman" pitchFamily="18" charset="0"/>
              <a:buChar char="−"/>
              <a:tabLst/>
              <a:defRPr/>
            </a:pPr>
            <a:r>
              <a:rPr kumimoji="0" lang="en-US" sz="1600" b="0" i="0" u="none" strike="noStrike" kern="0" cap="none" spc="0" normalizeH="0" baseline="0" noProof="0" dirty="0">
                <a:ln>
                  <a:noFill/>
                </a:ln>
                <a:solidFill>
                  <a:srgbClr val="EBE6FC"/>
                </a:solidFill>
                <a:effectLst/>
                <a:uLnTx/>
                <a:uFillTx/>
                <a:latin typeface="Georgia"/>
                <a:ea typeface="+mn-ea"/>
                <a:cs typeface="+mn-cs"/>
              </a:rPr>
              <a:t>fit between established knowledge and ‘laws of nature’.</a:t>
            </a:r>
          </a:p>
        </p:txBody>
      </p:sp>
      <p:sp>
        <p:nvSpPr>
          <p:cNvPr id="2" name="Slide Number Placeholder 1"/>
          <p:cNvSpPr>
            <a:spLocks noGrp="1"/>
          </p:cNvSpPr>
          <p:nvPr>
            <p:ph type="sldNum" sz="quarter" idx="429496729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413614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should NEVER FORGET !!! (3)</a:t>
            </a:r>
            <a:br>
              <a:rPr lang="en-US" dirty="0"/>
            </a:br>
            <a:r>
              <a:rPr lang="en-US" dirty="0"/>
              <a:t>(major take home message)</a:t>
            </a:r>
          </a:p>
        </p:txBody>
      </p:sp>
      <p:sp>
        <p:nvSpPr>
          <p:cNvPr id="3" name="Content Placeholder 2"/>
          <p:cNvSpPr>
            <a:spLocks noGrp="1"/>
          </p:cNvSpPr>
          <p:nvPr>
            <p:ph idx="1"/>
          </p:nvPr>
        </p:nvSpPr>
        <p:spPr>
          <a:xfrm>
            <a:off x="228600" y="2209800"/>
            <a:ext cx="8686800" cy="4419600"/>
          </a:xfrm>
        </p:spPr>
        <p:txBody>
          <a:bodyPr/>
          <a:lstStyle/>
          <a:p>
            <a:pPr algn="ctr"/>
            <a:r>
              <a:rPr lang="en-US" sz="2800" dirty="0"/>
              <a:t>Crucial distinctions made in Ontological Realism</a:t>
            </a:r>
          </a:p>
          <a:p>
            <a:pPr marL="688975" indent="-688975">
              <a:buFont typeface="+mj-lt"/>
              <a:buAutoNum type="arabicPeriod"/>
            </a:pPr>
            <a:r>
              <a:rPr lang="en-US" sz="4800" dirty="0"/>
              <a:t>ontology </a:t>
            </a:r>
            <a:r>
              <a:rPr lang="en-US" sz="4800" dirty="0">
                <a:sym typeface="Wingdings" panose="05000000000000000000" pitchFamily="2" charset="2"/>
              </a:rPr>
              <a:t> ontologies</a:t>
            </a:r>
          </a:p>
          <a:p>
            <a:pPr marL="688975" indent="-688975">
              <a:buFont typeface="+mj-lt"/>
              <a:buAutoNum type="arabicPeriod"/>
            </a:pPr>
            <a:r>
              <a:rPr lang="en-US" sz="4800" dirty="0">
                <a:sym typeface="Wingdings" panose="05000000000000000000" pitchFamily="2" charset="2"/>
              </a:rPr>
              <a:t>reality  representation</a:t>
            </a:r>
          </a:p>
          <a:p>
            <a:pPr marL="688975" indent="-688975">
              <a:buFont typeface="+mj-lt"/>
              <a:buAutoNum type="arabicPeriod"/>
            </a:pPr>
            <a:r>
              <a:rPr lang="en-US" sz="4800" dirty="0">
                <a:sym typeface="Wingdings" panose="05000000000000000000" pitchFamily="2" charset="2"/>
              </a:rPr>
              <a:t>particulars  types</a:t>
            </a:r>
          </a:p>
          <a:p>
            <a:pPr marL="688975" indent="-688975">
              <a:buFont typeface="+mj-lt"/>
              <a:buAutoNum type="arabicPeriod"/>
            </a:pPr>
            <a:r>
              <a:rPr lang="en-US" sz="4800" dirty="0">
                <a:sym typeface="Wingdings" panose="05000000000000000000" pitchFamily="2" charset="2"/>
              </a:rPr>
              <a:t> </a:t>
            </a:r>
            <a:endParaRPr lang="en-US" sz="4800" dirty="0"/>
          </a:p>
          <a:p>
            <a:pPr algn="ctr"/>
            <a:endParaRPr lang="en-US" dirty="0"/>
          </a:p>
          <a:p>
            <a:pPr algn="ct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874714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2411-006D-4552-B30F-D55EBA4FF770}"/>
              </a:ext>
            </a:extLst>
          </p:cNvPr>
          <p:cNvSpPr>
            <a:spLocks noGrp="1"/>
          </p:cNvSpPr>
          <p:nvPr>
            <p:ph type="title"/>
          </p:nvPr>
        </p:nvSpPr>
        <p:spPr/>
        <p:txBody>
          <a:bodyPr/>
          <a:lstStyle/>
          <a:p>
            <a:r>
              <a:rPr lang="en-US" dirty="0"/>
              <a:t>Remember: an ontology is …</a:t>
            </a:r>
          </a:p>
        </p:txBody>
      </p:sp>
      <p:sp>
        <p:nvSpPr>
          <p:cNvPr id="3" name="Content Placeholder 2">
            <a:extLst>
              <a:ext uri="{FF2B5EF4-FFF2-40B4-BE49-F238E27FC236}">
                <a16:creationId xmlns:a16="http://schemas.microsoft.com/office/drawing/2014/main" id="{931DD48B-DBB5-4BC4-B74C-A0B9C797CC9A}"/>
              </a:ext>
            </a:extLst>
          </p:cNvPr>
          <p:cNvSpPr>
            <a:spLocks noGrp="1"/>
          </p:cNvSpPr>
          <p:nvPr>
            <p:ph idx="1"/>
          </p:nvPr>
        </p:nvSpPr>
        <p:spPr/>
        <p:txBody>
          <a:bodyPr/>
          <a:lstStyle/>
          <a:p>
            <a:pPr algn="ctr"/>
            <a:r>
              <a:rPr lang="en-US" sz="3200" dirty="0"/>
              <a:t>‘</a:t>
            </a:r>
            <a:r>
              <a:rPr lang="en-US" sz="3200" i="1" dirty="0"/>
              <a:t>a </a:t>
            </a:r>
            <a:r>
              <a:rPr lang="en-US" sz="3200" i="1" dirty="0">
                <a:solidFill>
                  <a:srgbClr val="1FE115"/>
                </a:solidFill>
              </a:rPr>
              <a:t>representational artifact</a:t>
            </a:r>
            <a:r>
              <a:rPr lang="en-US" sz="3200" i="1" dirty="0"/>
              <a:t>, comprising a </a:t>
            </a:r>
            <a:r>
              <a:rPr lang="en-US" sz="3200" i="1" dirty="0">
                <a:solidFill>
                  <a:srgbClr val="FFFF00"/>
                </a:solidFill>
              </a:rPr>
              <a:t>taxonomy</a:t>
            </a:r>
            <a:r>
              <a:rPr lang="en-US" sz="3200" i="1" dirty="0"/>
              <a:t> as proper part, whose </a:t>
            </a:r>
            <a:r>
              <a:rPr lang="en-US" sz="3200" i="1" dirty="0">
                <a:solidFill>
                  <a:srgbClr val="1FE115"/>
                </a:solidFill>
              </a:rPr>
              <a:t>representational units </a:t>
            </a:r>
            <a:r>
              <a:rPr lang="en-US" sz="3200" i="1" dirty="0"/>
              <a:t>are </a:t>
            </a:r>
            <a:r>
              <a:rPr lang="en-US" sz="3200" i="1" dirty="0">
                <a:solidFill>
                  <a:srgbClr val="FFFF00"/>
                </a:solidFill>
              </a:rPr>
              <a:t>intended</a:t>
            </a:r>
            <a:r>
              <a:rPr lang="en-US" sz="3200" i="1" dirty="0"/>
              <a:t> to </a:t>
            </a:r>
            <a:r>
              <a:rPr lang="en-US" sz="3200" i="1" dirty="0">
                <a:solidFill>
                  <a:srgbClr val="FFFF00"/>
                </a:solidFill>
              </a:rPr>
              <a:t>designate</a:t>
            </a:r>
            <a:r>
              <a:rPr lang="en-US" sz="3200" i="1" dirty="0"/>
              <a:t> some combination of </a:t>
            </a:r>
            <a:r>
              <a:rPr lang="en-US" sz="3200" i="1" dirty="0">
                <a:solidFill>
                  <a:srgbClr val="FFFF00"/>
                </a:solidFill>
              </a:rPr>
              <a:t>universals</a:t>
            </a:r>
            <a:r>
              <a:rPr lang="en-US" sz="3200" i="1" dirty="0"/>
              <a:t>, </a:t>
            </a:r>
            <a:r>
              <a:rPr lang="en-US" sz="3200" i="1" dirty="0">
                <a:solidFill>
                  <a:srgbClr val="FFFF00"/>
                </a:solidFill>
              </a:rPr>
              <a:t>defined classes</a:t>
            </a:r>
            <a:r>
              <a:rPr lang="en-US" sz="3200" i="1" dirty="0"/>
              <a:t>, and certain </a:t>
            </a:r>
            <a:r>
              <a:rPr lang="en-US" sz="3200" i="1" dirty="0">
                <a:solidFill>
                  <a:srgbClr val="FFFF00"/>
                </a:solidFill>
              </a:rPr>
              <a:t>relations</a:t>
            </a:r>
            <a:r>
              <a:rPr lang="en-US" sz="3200" i="1" dirty="0"/>
              <a:t> between them</a:t>
            </a:r>
            <a:r>
              <a:rPr lang="en-US" sz="3200" dirty="0"/>
              <a:t>’</a:t>
            </a:r>
          </a:p>
        </p:txBody>
      </p:sp>
      <p:sp>
        <p:nvSpPr>
          <p:cNvPr id="4" name="Slide Number Placeholder 3">
            <a:extLst>
              <a:ext uri="{FF2B5EF4-FFF2-40B4-BE49-F238E27FC236}">
                <a16:creationId xmlns:a16="http://schemas.microsoft.com/office/drawing/2014/main" id="{0C69F5EB-00F9-402A-B5BA-F4743AD12762}"/>
              </a:ext>
            </a:extLst>
          </p:cNvPr>
          <p:cNvSpPr>
            <a:spLocks noGrp="1"/>
          </p:cNvSpPr>
          <p:nvPr>
            <p:ph type="sldNum" sz="quarter" idx="10"/>
          </p:nvPr>
        </p:nvSpPr>
        <p:spPr/>
        <p:txBody>
          <a:bodyPr/>
          <a:lstStyle/>
          <a:p>
            <a:fld id="{01EF93C7-D0AB-41D7-8C62-1F8A9E33AE23}" type="slidenum">
              <a:rPr lang="en-US" smtClean="0"/>
              <a:pPr/>
              <a:t>74</a:t>
            </a:fld>
            <a:endParaRPr lang="en-US"/>
          </a:p>
        </p:txBody>
      </p:sp>
      <p:sp>
        <p:nvSpPr>
          <p:cNvPr id="5" name="Rectangle 4">
            <a:extLst>
              <a:ext uri="{FF2B5EF4-FFF2-40B4-BE49-F238E27FC236}">
                <a16:creationId xmlns:a16="http://schemas.microsoft.com/office/drawing/2014/main" id="{5F4BB9F9-DE68-49AC-B1EC-E72BDDFAFE92}"/>
              </a:ext>
            </a:extLst>
          </p:cNvPr>
          <p:cNvSpPr/>
          <p:nvPr/>
        </p:nvSpPr>
        <p:spPr>
          <a:xfrm>
            <a:off x="381000" y="5322417"/>
            <a:ext cx="8458200" cy="1169551"/>
          </a:xfrm>
          <a:prstGeom prst="rect">
            <a:avLst/>
          </a:prstGeom>
        </p:spPr>
        <p:txBody>
          <a:bodyPr wrap="square">
            <a:spAutoFit/>
          </a:bodyPr>
          <a:lstStyle/>
          <a:p>
            <a:pPr algn="r"/>
            <a:r>
              <a:rPr lang="en-US" sz="1400" b="0" dirty="0">
                <a:solidFill>
                  <a:schemeClr val="bg1"/>
                </a:solidFill>
                <a:latin typeface="Arial" panose="020B0604020202020204" pitchFamily="34" charset="0"/>
              </a:rPr>
              <a:t>Smith B, </a:t>
            </a:r>
            <a:r>
              <a:rPr lang="en-US" sz="1400" b="0" dirty="0" err="1">
                <a:solidFill>
                  <a:schemeClr val="bg1"/>
                </a:solidFill>
                <a:latin typeface="Arial" panose="020B0604020202020204" pitchFamily="34" charset="0"/>
              </a:rPr>
              <a:t>Kusnierczyk</a:t>
            </a:r>
            <a:r>
              <a:rPr lang="en-US" sz="1400" b="0" dirty="0">
                <a:solidFill>
                  <a:schemeClr val="bg1"/>
                </a:solidFill>
                <a:latin typeface="Arial" panose="020B0604020202020204" pitchFamily="34" charset="0"/>
              </a:rPr>
              <a:t> W, Schober D, Ceusters W. </a:t>
            </a:r>
          </a:p>
          <a:p>
            <a:pPr algn="r"/>
            <a:r>
              <a:rPr lang="en-US" sz="1400" b="0" dirty="0">
                <a:solidFill>
                  <a:schemeClr val="bg1"/>
                </a:solidFill>
                <a:latin typeface="Arial" panose="020B0604020202020204" pitchFamily="34" charset="0"/>
              </a:rPr>
              <a:t>Towards a Reference Terminology for Ontology Research and Development in the Biomedical Domain. </a:t>
            </a:r>
          </a:p>
          <a:p>
            <a:pPr algn="r"/>
            <a:r>
              <a:rPr lang="en-US" sz="1400" b="0" dirty="0">
                <a:solidFill>
                  <a:schemeClr val="bg1"/>
                </a:solidFill>
                <a:latin typeface="Arial" panose="020B0604020202020204" pitchFamily="34" charset="0"/>
              </a:rPr>
              <a:t>Proceedings of KR-MED 2006, Biomedical Ontology in Action, </a:t>
            </a:r>
          </a:p>
          <a:p>
            <a:pPr algn="r"/>
            <a:r>
              <a:rPr lang="en-US" sz="1400" b="0" dirty="0">
                <a:solidFill>
                  <a:schemeClr val="bg1"/>
                </a:solidFill>
                <a:latin typeface="Arial" panose="020B0604020202020204" pitchFamily="34" charset="0"/>
              </a:rPr>
              <a:t>November 8, 2006, Baltimore MD, USA.</a:t>
            </a:r>
          </a:p>
          <a:p>
            <a:pPr algn="r"/>
            <a:r>
              <a:rPr lang="en-US" sz="1400" b="0" dirty="0">
                <a:solidFill>
                  <a:schemeClr val="bg1"/>
                </a:solidFill>
              </a:rPr>
              <a:t>http://ontology.buffalo.edu/bfo/Terminology_for_Ontologies.pdf</a:t>
            </a:r>
          </a:p>
        </p:txBody>
      </p:sp>
      <p:sp>
        <p:nvSpPr>
          <p:cNvPr id="6" name="Rectangle 5" descr="Rectangles indicating we next focus on what is denoted by general terms; defined classes and universals are examples.">
            <a:extLst>
              <a:ext uri="{FF2B5EF4-FFF2-40B4-BE49-F238E27FC236}">
                <a16:creationId xmlns:a16="http://schemas.microsoft.com/office/drawing/2014/main" id="{4A886E99-6FED-49EB-97E7-75CE522ABE87}"/>
              </a:ext>
            </a:extLst>
          </p:cNvPr>
          <p:cNvSpPr/>
          <p:nvPr/>
        </p:nvSpPr>
        <p:spPr bwMode="auto">
          <a:xfrm>
            <a:off x="6589776" y="3200400"/>
            <a:ext cx="1981200" cy="5334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6" descr="Rectangles indicating we next focus on what is denoted by general terms; defined classes and universals are examples.">
            <a:extLst>
              <a:ext uri="{FF2B5EF4-FFF2-40B4-BE49-F238E27FC236}">
                <a16:creationId xmlns:a16="http://schemas.microsoft.com/office/drawing/2014/main" id="{98A1AC63-643D-44B9-837C-4EDF8C946D89}"/>
              </a:ext>
            </a:extLst>
          </p:cNvPr>
          <p:cNvSpPr/>
          <p:nvPr/>
        </p:nvSpPr>
        <p:spPr bwMode="auto">
          <a:xfrm>
            <a:off x="1219200" y="3646932"/>
            <a:ext cx="2895600" cy="5334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293248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‘concepts’</a:t>
            </a:r>
          </a:p>
          <a:p>
            <a:pPr>
              <a:buFont typeface="Arial" panose="020B0604020202020204" pitchFamily="34" charset="0"/>
              <a:buChar char="•"/>
            </a:pPr>
            <a:r>
              <a:rPr lang="en-US" dirty="0"/>
              <a:t>‘kinds’</a:t>
            </a:r>
          </a:p>
          <a:p>
            <a:pPr>
              <a:buFont typeface="Arial" panose="020B0604020202020204" pitchFamily="34" charset="0"/>
              <a:buChar char="•"/>
            </a:pPr>
            <a:r>
              <a:rPr lang="en-US" dirty="0"/>
              <a:t>‘universals’</a:t>
            </a:r>
          </a:p>
          <a:p>
            <a:pPr>
              <a:buFont typeface="Arial" panose="020B0604020202020204" pitchFamily="34" charset="0"/>
              <a:buChar char="•"/>
            </a:pPr>
            <a:r>
              <a:rPr lang="en-US" dirty="0"/>
              <a:t>‘categories’</a:t>
            </a:r>
          </a:p>
          <a:p>
            <a:pPr>
              <a:buFont typeface="Arial" panose="020B0604020202020204" pitchFamily="34" charset="0"/>
              <a:buChar char="•"/>
            </a:pPr>
            <a:r>
              <a:rPr lang="en-US" dirty="0"/>
              <a:t>‘classes’</a:t>
            </a:r>
          </a:p>
          <a:p>
            <a:pPr>
              <a:buFont typeface="Arial" panose="020B0604020202020204" pitchFamily="34" charset="0"/>
              <a:buChar char="•"/>
            </a:pPr>
            <a:r>
              <a:rPr lang="en-US" dirty="0"/>
              <a:t>‘prototypes’</a:t>
            </a:r>
          </a:p>
          <a:p>
            <a:pPr>
              <a:buFont typeface="Arial" panose="020B0604020202020204" pitchFamily="34" charset="0"/>
              <a:buChar char="•"/>
            </a:pPr>
            <a:r>
              <a:rPr lang="en-US" dirty="0"/>
              <a:t>…</a:t>
            </a:r>
          </a:p>
          <a:p>
            <a:pPr>
              <a:buFont typeface="Arial" panose="020B0604020202020204" pitchFamily="34" charset="0"/>
              <a:buChar char="•"/>
            </a:pPr>
            <a:endParaRPr lang="en-US" dirty="0"/>
          </a:p>
          <a:p>
            <a:pPr>
              <a:buFont typeface="Arial" panose="020B0604020202020204" pitchFamily="34" charset="0"/>
              <a:buChar char="•"/>
            </a:pPr>
            <a:r>
              <a:rPr lang="en-US" dirty="0"/>
              <a:t>In realism-based ontology:</a:t>
            </a:r>
          </a:p>
          <a:p>
            <a:pPr lvl="1">
              <a:buFont typeface="Arial" panose="020B0604020202020204" pitchFamily="34" charset="0"/>
              <a:buChar char="•"/>
            </a:pPr>
            <a:r>
              <a:rPr lang="en-US" dirty="0"/>
              <a:t>Universals:		human being</a:t>
            </a:r>
          </a:p>
          <a:p>
            <a:pPr lvl="1">
              <a:buFont typeface="Arial" panose="020B0604020202020204" pitchFamily="34" charset="0"/>
              <a:buChar char="•"/>
            </a:pPr>
            <a:r>
              <a:rPr lang="en-US" dirty="0"/>
              <a:t>Defined classes:	human being in Buffalo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703074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871D0-9F56-4A5F-804E-16B399B24E6D}"/>
              </a:ext>
            </a:extLst>
          </p:cNvPr>
          <p:cNvSpPr>
            <a:spLocks noGrp="1"/>
          </p:cNvSpPr>
          <p:nvPr>
            <p:ph type="title"/>
          </p:nvPr>
        </p:nvSpPr>
        <p:spPr/>
        <p:txBody>
          <a:bodyPr/>
          <a:lstStyle/>
          <a:p>
            <a:r>
              <a:rPr lang="en-US" dirty="0"/>
              <a:t>Types, universals, defined classes</a:t>
            </a:r>
          </a:p>
        </p:txBody>
      </p:sp>
      <p:sp>
        <p:nvSpPr>
          <p:cNvPr id="3" name="Content Placeholder 2">
            <a:extLst>
              <a:ext uri="{FF2B5EF4-FFF2-40B4-BE49-F238E27FC236}">
                <a16:creationId xmlns:a16="http://schemas.microsoft.com/office/drawing/2014/main" id="{AD15E692-8466-4F48-9362-2BC82D531C0A}"/>
              </a:ext>
            </a:extLst>
          </p:cNvPr>
          <p:cNvSpPr>
            <a:spLocks noGrp="1"/>
          </p:cNvSpPr>
          <p:nvPr>
            <p:ph idx="1"/>
          </p:nvPr>
        </p:nvSpPr>
        <p:spPr/>
        <p:txBody>
          <a:bodyPr/>
          <a:lstStyle/>
          <a:p>
            <a:r>
              <a:rPr lang="en-US" dirty="0"/>
              <a:t>  			Barry’s				My</a:t>
            </a:r>
          </a:p>
          <a:p>
            <a:r>
              <a:rPr lang="en-US" dirty="0"/>
              <a:t>		      terminology			    terminology</a:t>
            </a:r>
          </a:p>
        </p:txBody>
      </p:sp>
      <p:sp>
        <p:nvSpPr>
          <p:cNvPr id="4" name="Slide Number Placeholder 3">
            <a:extLst>
              <a:ext uri="{FF2B5EF4-FFF2-40B4-BE49-F238E27FC236}">
                <a16:creationId xmlns:a16="http://schemas.microsoft.com/office/drawing/2014/main" id="{E45C6339-0E75-45D0-BBFB-BDE77432CEFF}"/>
              </a:ext>
            </a:extLst>
          </p:cNvPr>
          <p:cNvSpPr>
            <a:spLocks noGrp="1"/>
          </p:cNvSpPr>
          <p:nvPr>
            <p:ph type="sldNum" sz="quarter" idx="10"/>
          </p:nvPr>
        </p:nvSpPr>
        <p:spPr/>
        <p:txBody>
          <a:bodyPr/>
          <a:lstStyle/>
          <a:p>
            <a:fld id="{01EF93C7-D0AB-41D7-8C62-1F8A9E33AE23}" type="slidenum">
              <a:rPr lang="en-US" smtClean="0"/>
              <a:pPr/>
              <a:t>76</a:t>
            </a:fld>
            <a:endParaRPr lang="en-US"/>
          </a:p>
        </p:txBody>
      </p:sp>
      <p:sp>
        <p:nvSpPr>
          <p:cNvPr id="5" name="TextBox 4" descr="A perspective under which 'universal' and 'type' are synonyms while 'defined class' is not directly related to either one of the former.">
            <a:extLst>
              <a:ext uri="{FF2B5EF4-FFF2-40B4-BE49-F238E27FC236}">
                <a16:creationId xmlns:a16="http://schemas.microsoft.com/office/drawing/2014/main" id="{AD98E655-A06C-4C60-8BBC-60516521E606}"/>
              </a:ext>
            </a:extLst>
          </p:cNvPr>
          <p:cNvSpPr txBox="1"/>
          <p:nvPr/>
        </p:nvSpPr>
        <p:spPr>
          <a:xfrm>
            <a:off x="1594657" y="3149025"/>
            <a:ext cx="1872629" cy="1077218"/>
          </a:xfrm>
          <a:prstGeom prst="rect">
            <a:avLst/>
          </a:prstGeom>
          <a:noFill/>
          <a:ln>
            <a:solidFill>
              <a:schemeClr val="bg1"/>
            </a:solidFill>
          </a:ln>
        </p:spPr>
        <p:txBody>
          <a:bodyPr wrap="none" rtlCol="0">
            <a:spAutoFit/>
          </a:bodyPr>
          <a:lstStyle/>
          <a:p>
            <a:r>
              <a:rPr lang="en-US" dirty="0">
                <a:solidFill>
                  <a:schemeClr val="bg1"/>
                </a:solidFill>
              </a:rPr>
              <a:t>Type</a:t>
            </a:r>
          </a:p>
          <a:p>
            <a:r>
              <a:rPr lang="en-US" dirty="0">
                <a:solidFill>
                  <a:schemeClr val="bg1"/>
                </a:solidFill>
              </a:rPr>
              <a:t>Universal</a:t>
            </a:r>
          </a:p>
        </p:txBody>
      </p:sp>
      <p:sp>
        <p:nvSpPr>
          <p:cNvPr id="6" name="TextBox 5" descr="A perspective under which 'universal' and 'type' are synonyms while 'defined class' is not directly related to either one of the former.">
            <a:extLst>
              <a:ext uri="{FF2B5EF4-FFF2-40B4-BE49-F238E27FC236}">
                <a16:creationId xmlns:a16="http://schemas.microsoft.com/office/drawing/2014/main" id="{F16B3EC3-95D8-4AD7-BD32-6BEFBC2A5A04}"/>
              </a:ext>
            </a:extLst>
          </p:cNvPr>
          <p:cNvSpPr txBox="1"/>
          <p:nvPr/>
        </p:nvSpPr>
        <p:spPr>
          <a:xfrm>
            <a:off x="1219200" y="4931658"/>
            <a:ext cx="2476961" cy="584775"/>
          </a:xfrm>
          <a:prstGeom prst="rect">
            <a:avLst/>
          </a:prstGeom>
          <a:noFill/>
          <a:ln>
            <a:solidFill>
              <a:schemeClr val="bg1"/>
            </a:solidFill>
          </a:ln>
        </p:spPr>
        <p:txBody>
          <a:bodyPr wrap="none" rtlCol="0">
            <a:spAutoFit/>
          </a:bodyPr>
          <a:lstStyle/>
          <a:p>
            <a:r>
              <a:rPr lang="en-US" dirty="0">
                <a:solidFill>
                  <a:schemeClr val="bg1"/>
                </a:solidFill>
              </a:rPr>
              <a:t>Defined class</a:t>
            </a:r>
          </a:p>
        </p:txBody>
      </p:sp>
      <p:cxnSp>
        <p:nvCxnSpPr>
          <p:cNvPr id="8" name="Straight Connector 7">
            <a:extLst>
              <a:ext uri="{FF2B5EF4-FFF2-40B4-BE49-F238E27FC236}">
                <a16:creationId xmlns:a16="http://schemas.microsoft.com/office/drawing/2014/main" id="{166540AE-A18B-497F-83F6-E6899F3AF6C4}"/>
              </a:ext>
            </a:extLst>
          </p:cNvPr>
          <p:cNvCxnSpPr>
            <a:stCxn id="3" idx="0"/>
            <a:endCxn id="3" idx="2"/>
          </p:cNvCxnSpPr>
          <p:nvPr/>
        </p:nvCxnSpPr>
        <p:spPr bwMode="auto">
          <a:xfrm>
            <a:off x="4572000" y="1676400"/>
            <a:ext cx="0" cy="495300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9" name="TextBox 8" descr="Another perspective under which there is an is-a relation from universal and defined class to type.">
            <a:extLst>
              <a:ext uri="{FF2B5EF4-FFF2-40B4-BE49-F238E27FC236}">
                <a16:creationId xmlns:a16="http://schemas.microsoft.com/office/drawing/2014/main" id="{2730EF7A-C15B-40AF-95E4-985857E1CC02}"/>
              </a:ext>
            </a:extLst>
          </p:cNvPr>
          <p:cNvSpPr txBox="1"/>
          <p:nvPr/>
        </p:nvSpPr>
        <p:spPr>
          <a:xfrm>
            <a:off x="6395259" y="2856637"/>
            <a:ext cx="1043876" cy="584775"/>
          </a:xfrm>
          <a:prstGeom prst="rect">
            <a:avLst/>
          </a:prstGeom>
          <a:noFill/>
          <a:ln>
            <a:solidFill>
              <a:schemeClr val="bg1"/>
            </a:solidFill>
          </a:ln>
        </p:spPr>
        <p:txBody>
          <a:bodyPr wrap="none" rtlCol="0">
            <a:spAutoFit/>
          </a:bodyPr>
          <a:lstStyle/>
          <a:p>
            <a:r>
              <a:rPr lang="en-US" dirty="0">
                <a:solidFill>
                  <a:schemeClr val="bg1"/>
                </a:solidFill>
              </a:rPr>
              <a:t>Type</a:t>
            </a:r>
          </a:p>
        </p:txBody>
      </p:sp>
      <p:sp>
        <p:nvSpPr>
          <p:cNvPr id="10" name="TextBox 9" descr="Another perspective under which there is an is-a relation from universal and defined class to type.">
            <a:extLst>
              <a:ext uri="{FF2B5EF4-FFF2-40B4-BE49-F238E27FC236}">
                <a16:creationId xmlns:a16="http://schemas.microsoft.com/office/drawing/2014/main" id="{9C0D133C-F651-4ADD-89ED-CE0E17BCF15D}"/>
              </a:ext>
            </a:extLst>
          </p:cNvPr>
          <p:cNvSpPr txBox="1"/>
          <p:nvPr/>
        </p:nvSpPr>
        <p:spPr>
          <a:xfrm>
            <a:off x="4757970" y="4596825"/>
            <a:ext cx="1872629" cy="584775"/>
          </a:xfrm>
          <a:prstGeom prst="rect">
            <a:avLst/>
          </a:prstGeom>
          <a:noFill/>
          <a:ln>
            <a:solidFill>
              <a:schemeClr val="bg1"/>
            </a:solidFill>
          </a:ln>
        </p:spPr>
        <p:txBody>
          <a:bodyPr wrap="none" rtlCol="0">
            <a:spAutoFit/>
          </a:bodyPr>
          <a:lstStyle/>
          <a:p>
            <a:r>
              <a:rPr lang="en-US" dirty="0">
                <a:solidFill>
                  <a:schemeClr val="bg1"/>
                </a:solidFill>
              </a:rPr>
              <a:t>Universal</a:t>
            </a:r>
          </a:p>
        </p:txBody>
      </p:sp>
      <p:sp>
        <p:nvSpPr>
          <p:cNvPr id="11" name="TextBox 10" descr="Another perspective under which there is an is-a relation from universal and defined class to type.">
            <a:extLst>
              <a:ext uri="{FF2B5EF4-FFF2-40B4-BE49-F238E27FC236}">
                <a16:creationId xmlns:a16="http://schemas.microsoft.com/office/drawing/2014/main" id="{A6AD36B4-DF59-49DD-9D06-E8787BDE443E}"/>
              </a:ext>
            </a:extLst>
          </p:cNvPr>
          <p:cNvSpPr txBox="1"/>
          <p:nvPr/>
        </p:nvSpPr>
        <p:spPr>
          <a:xfrm>
            <a:off x="6528653" y="5587425"/>
            <a:ext cx="2476961" cy="584775"/>
          </a:xfrm>
          <a:prstGeom prst="rect">
            <a:avLst/>
          </a:prstGeom>
          <a:noFill/>
          <a:ln>
            <a:solidFill>
              <a:schemeClr val="bg1"/>
            </a:solidFill>
          </a:ln>
        </p:spPr>
        <p:txBody>
          <a:bodyPr wrap="none" rtlCol="0">
            <a:spAutoFit/>
          </a:bodyPr>
          <a:lstStyle/>
          <a:p>
            <a:r>
              <a:rPr lang="en-US" dirty="0">
                <a:solidFill>
                  <a:schemeClr val="bg1"/>
                </a:solidFill>
              </a:rPr>
              <a:t>Defined class</a:t>
            </a:r>
          </a:p>
        </p:txBody>
      </p:sp>
      <p:cxnSp>
        <p:nvCxnSpPr>
          <p:cNvPr id="13" name="Straight Arrow Connector 12" descr="Another perspective under which there is an is-a relation from universal and defined class to type.">
            <a:extLst>
              <a:ext uri="{FF2B5EF4-FFF2-40B4-BE49-F238E27FC236}">
                <a16:creationId xmlns:a16="http://schemas.microsoft.com/office/drawing/2014/main" id="{81001D19-ACA0-4C29-BD00-1825A4DDC008}"/>
              </a:ext>
            </a:extLst>
          </p:cNvPr>
          <p:cNvCxnSpPr>
            <a:endCxn id="9" idx="2"/>
          </p:cNvCxnSpPr>
          <p:nvPr/>
        </p:nvCxnSpPr>
        <p:spPr bwMode="auto">
          <a:xfrm flipV="1">
            <a:off x="5694284" y="3441412"/>
            <a:ext cx="1222913" cy="1155413"/>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4" name="Straight Arrow Connector 13" descr="Another perspective under which there is an is-a relation from universal and defined class to type.">
            <a:extLst>
              <a:ext uri="{FF2B5EF4-FFF2-40B4-BE49-F238E27FC236}">
                <a16:creationId xmlns:a16="http://schemas.microsoft.com/office/drawing/2014/main" id="{D311F373-9144-429A-A00C-9AB4291670C4}"/>
              </a:ext>
            </a:extLst>
          </p:cNvPr>
          <p:cNvCxnSpPr>
            <a:cxnSpLocks/>
            <a:stCxn id="11" idx="0"/>
            <a:endCxn id="9" idx="2"/>
          </p:cNvCxnSpPr>
          <p:nvPr/>
        </p:nvCxnSpPr>
        <p:spPr bwMode="auto">
          <a:xfrm flipH="1" flipV="1">
            <a:off x="6917197" y="3441412"/>
            <a:ext cx="849937" cy="2146013"/>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8450207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Commitment to universals</a:t>
            </a:r>
          </a:p>
        </p:txBody>
      </p:sp>
      <p:sp>
        <p:nvSpPr>
          <p:cNvPr id="3" name="Content Placeholder 2"/>
          <p:cNvSpPr>
            <a:spLocks noGrp="1"/>
          </p:cNvSpPr>
          <p:nvPr>
            <p:ph idx="1"/>
          </p:nvPr>
        </p:nvSpPr>
        <p:spPr/>
        <p:txBody>
          <a:bodyPr/>
          <a:lstStyle/>
          <a:p>
            <a:r>
              <a:rPr lang="en-US" u="sng" dirty="0" err="1"/>
              <a:t>Nominalism</a:t>
            </a:r>
            <a:r>
              <a:rPr lang="en-US" dirty="0"/>
              <a:t>:</a:t>
            </a:r>
          </a:p>
          <a:p>
            <a:pPr lvl="1"/>
            <a:r>
              <a:rPr lang="en-US" sz="2400" dirty="0"/>
              <a:t>there are no generic entities in reality: there is no personhood, there are only individual persons.</a:t>
            </a:r>
          </a:p>
          <a:p>
            <a:r>
              <a:rPr lang="en-US" u="sng" dirty="0"/>
              <a:t>Conceptualism</a:t>
            </a:r>
            <a:r>
              <a:rPr lang="en-US" dirty="0"/>
              <a:t>:</a:t>
            </a:r>
          </a:p>
          <a:p>
            <a:pPr lvl="1"/>
            <a:r>
              <a:rPr lang="en-US" sz="2400" dirty="0"/>
              <a:t>generalizations are in our ‘minds’. </a:t>
            </a:r>
            <a:r>
              <a:rPr lang="en-US" dirty="0"/>
              <a:t>P</a:t>
            </a:r>
            <a:r>
              <a:rPr lang="en-US" sz="2400" dirty="0"/>
              <a:t>ersonhood is a concept construed in our ‘mind’ that allows us to reason about </a:t>
            </a:r>
            <a:r>
              <a:rPr lang="en-US" dirty="0"/>
              <a:t>persons without </a:t>
            </a:r>
            <a:r>
              <a:rPr lang="en-US" sz="2400" dirty="0"/>
              <a:t>any particular person in mind.</a:t>
            </a:r>
          </a:p>
          <a:p>
            <a:r>
              <a:rPr lang="en-US" u="sng" dirty="0"/>
              <a:t>Realism</a:t>
            </a:r>
            <a:r>
              <a:rPr lang="en-US" dirty="0"/>
              <a:t>:</a:t>
            </a:r>
          </a:p>
          <a:p>
            <a:pPr lvl="1"/>
            <a:r>
              <a:rPr lang="en-US" sz="2400" dirty="0"/>
              <a:t>generic entities do exist and are called ‘universals’. Each particular person is an instance of the universal we call ‘person’.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6657423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a:t>Conceptualism versus Ontological Realism (1)</a:t>
            </a:r>
          </a:p>
        </p:txBody>
      </p:sp>
      <p:grpSp>
        <p:nvGrpSpPr>
          <p:cNvPr id="2" name="Group 7" descr="standard semantic triangle"/>
          <p:cNvGrpSpPr>
            <a:grpSpLocks/>
          </p:cNvGrpSpPr>
          <p:nvPr/>
        </p:nvGrpSpPr>
        <p:grpSpPr bwMode="auto">
          <a:xfrm>
            <a:off x="203200" y="3025775"/>
            <a:ext cx="4125913" cy="2590800"/>
            <a:chOff x="2092504" y="3276600"/>
            <a:chExt cx="5334000" cy="2590800"/>
          </a:xfrm>
        </p:grpSpPr>
        <p:sp>
          <p:nvSpPr>
            <p:cNvPr id="32783" name="Isosceles Triangle 3"/>
            <p:cNvSpPr>
              <a:spLocks noChangeArrowheads="1"/>
            </p:cNvSpPr>
            <p:nvPr/>
          </p:nvSpPr>
          <p:spPr bwMode="auto">
            <a:xfrm>
              <a:off x="2092504" y="3276600"/>
              <a:ext cx="5334000" cy="2590800"/>
            </a:xfrm>
            <a:prstGeom prst="triangle">
              <a:avLst>
                <a:gd name="adj" fmla="val 50000"/>
              </a:avLst>
            </a:prstGeom>
            <a:solidFill>
              <a:srgbClr val="9933FF"/>
            </a:solidFill>
            <a:ln w="9525" algn="ctr">
              <a:noFill/>
              <a:round/>
              <a:headEnd/>
              <a:tailEnd type="triangle" w="med" len="me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sp>
          <p:nvSpPr>
            <p:cNvPr id="32784" name="TextBox 4"/>
            <p:cNvSpPr txBox="1">
              <a:spLocks noChangeArrowheads="1"/>
            </p:cNvSpPr>
            <p:nvPr/>
          </p:nvSpPr>
          <p:spPr bwMode="auto">
            <a:xfrm>
              <a:off x="2475531" y="5410200"/>
              <a:ext cx="785886"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term</a:t>
              </a:r>
            </a:p>
          </p:txBody>
        </p:sp>
        <p:sp>
          <p:nvSpPr>
            <p:cNvPr id="32785" name="TextBox 5"/>
            <p:cNvSpPr txBox="1">
              <a:spLocks noChangeArrowheads="1"/>
            </p:cNvSpPr>
            <p:nvPr/>
          </p:nvSpPr>
          <p:spPr bwMode="auto">
            <a:xfrm>
              <a:off x="4196927" y="3729335"/>
              <a:ext cx="1109193"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concept</a:t>
              </a:r>
            </a:p>
          </p:txBody>
        </p:sp>
        <p:sp>
          <p:nvSpPr>
            <p:cNvPr id="32786" name="TextBox 6"/>
            <p:cNvSpPr txBox="1">
              <a:spLocks noChangeArrowheads="1"/>
            </p:cNvSpPr>
            <p:nvPr/>
          </p:nvSpPr>
          <p:spPr bwMode="auto">
            <a:xfrm>
              <a:off x="5910560" y="5410200"/>
              <a:ext cx="1145171"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referent</a:t>
              </a:r>
            </a:p>
          </p:txBody>
        </p:sp>
      </p:grpSp>
      <p:grpSp>
        <p:nvGrpSpPr>
          <p:cNvPr id="3" name="Group 7" descr="realist counterpart of the semantic triangle with original angle terms replaced as follows:&#10;term -&gt; representational unit&#10;concept -&gt; universal&#10;referent -&gt; particular"/>
          <p:cNvGrpSpPr>
            <a:grpSpLocks/>
          </p:cNvGrpSpPr>
          <p:nvPr/>
        </p:nvGrpSpPr>
        <p:grpSpPr bwMode="auto">
          <a:xfrm>
            <a:off x="4579938" y="3001963"/>
            <a:ext cx="4333875" cy="2717800"/>
            <a:chOff x="1823372" y="3276600"/>
            <a:chExt cx="5603132" cy="2718308"/>
          </a:xfrm>
        </p:grpSpPr>
        <p:sp>
          <p:nvSpPr>
            <p:cNvPr id="32779" name="Isosceles Triangle 3"/>
            <p:cNvSpPr>
              <a:spLocks noChangeArrowheads="1"/>
            </p:cNvSpPr>
            <p:nvPr/>
          </p:nvSpPr>
          <p:spPr bwMode="auto">
            <a:xfrm>
              <a:off x="2092504" y="3276600"/>
              <a:ext cx="5334000" cy="2590800"/>
            </a:xfrm>
            <a:prstGeom prst="triangle">
              <a:avLst>
                <a:gd name="adj" fmla="val 50000"/>
              </a:avLst>
            </a:prstGeom>
            <a:solidFill>
              <a:srgbClr val="9933FF"/>
            </a:solidFill>
            <a:ln w="9525" algn="ctr">
              <a:noFill/>
              <a:round/>
              <a:headEnd/>
              <a:tailEnd type="triangle" w="med" len="me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sp>
          <p:nvSpPr>
            <p:cNvPr id="32780" name="TextBox 4"/>
            <p:cNvSpPr txBox="1">
              <a:spLocks noChangeArrowheads="1"/>
            </p:cNvSpPr>
            <p:nvPr/>
          </p:nvSpPr>
          <p:spPr bwMode="auto">
            <a:xfrm>
              <a:off x="1823372" y="5410200"/>
              <a:ext cx="2090224" cy="58470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representational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unit</a:t>
              </a:r>
            </a:p>
          </p:txBody>
        </p:sp>
        <p:sp>
          <p:nvSpPr>
            <p:cNvPr id="32781" name="TextBox 5"/>
            <p:cNvSpPr txBox="1">
              <a:spLocks noChangeArrowheads="1"/>
            </p:cNvSpPr>
            <p:nvPr/>
          </p:nvSpPr>
          <p:spPr bwMode="auto">
            <a:xfrm>
              <a:off x="4107813" y="3729335"/>
              <a:ext cx="1287426"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universal</a:t>
              </a:r>
            </a:p>
          </p:txBody>
        </p:sp>
        <p:sp>
          <p:nvSpPr>
            <p:cNvPr id="32782" name="TextBox 6"/>
            <p:cNvSpPr txBox="1">
              <a:spLocks noChangeArrowheads="1"/>
            </p:cNvSpPr>
            <p:nvPr/>
          </p:nvSpPr>
          <p:spPr bwMode="auto">
            <a:xfrm>
              <a:off x="5787621" y="5410200"/>
              <a:ext cx="1391051"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particular</a:t>
              </a:r>
            </a:p>
          </p:txBody>
        </p:sp>
      </p:grpSp>
      <p:cxnSp>
        <p:nvCxnSpPr>
          <p:cNvPr id="32773" name="Straight Connector 15">
            <a:extLst>
              <a:ext uri="{C183D7F6-B498-43B3-948B-1728B52AA6E4}">
                <adec:decorative xmlns:adec="http://schemas.microsoft.com/office/drawing/2017/decorative" val="1"/>
              </a:ext>
            </a:extLst>
          </p:cNvPr>
          <p:cNvCxnSpPr>
            <a:cxnSpLocks noChangeShapeType="1"/>
          </p:cNvCxnSpPr>
          <p:nvPr/>
        </p:nvCxnSpPr>
        <p:spPr bwMode="auto">
          <a:xfrm>
            <a:off x="4478338" y="3219450"/>
            <a:ext cx="47625" cy="3349625"/>
          </a:xfrm>
          <a:prstGeom prst="line">
            <a:avLst/>
          </a:prstGeom>
          <a:noFill/>
          <a:ln w="9525" algn="ctr">
            <a:solidFill>
              <a:schemeClr val="bg1"/>
            </a:solidFill>
            <a:round/>
            <a:headEnd/>
            <a:tailEnd/>
          </a:ln>
        </p:spPr>
      </p:cxnSp>
      <p:sp>
        <p:nvSpPr>
          <p:cNvPr id="32774" name="TextBox 17"/>
          <p:cNvSpPr txBox="1">
            <a:spLocks noChangeArrowheads="1"/>
          </p:cNvSpPr>
          <p:nvPr/>
        </p:nvSpPr>
        <p:spPr bwMode="auto">
          <a:xfrm>
            <a:off x="769706" y="5991225"/>
            <a:ext cx="2805576" cy="58477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Conceptualism</a:t>
            </a:r>
          </a:p>
        </p:txBody>
      </p:sp>
      <p:sp>
        <p:nvSpPr>
          <p:cNvPr id="32775" name="TextBox 18"/>
          <p:cNvSpPr txBox="1">
            <a:spLocks noChangeArrowheads="1"/>
          </p:cNvSpPr>
          <p:nvPr/>
        </p:nvSpPr>
        <p:spPr bwMode="auto">
          <a:xfrm>
            <a:off x="4986406" y="5991225"/>
            <a:ext cx="3728906" cy="58477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Ontological Realism</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0425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a:t>Conceptualism versus Ontological Realism (2)</a:t>
            </a:r>
          </a:p>
        </p:txBody>
      </p:sp>
      <p:grpSp>
        <p:nvGrpSpPr>
          <p:cNvPr id="2" name="Group 7" descr="standard semantic triangle"/>
          <p:cNvGrpSpPr>
            <a:grpSpLocks/>
          </p:cNvGrpSpPr>
          <p:nvPr/>
        </p:nvGrpSpPr>
        <p:grpSpPr bwMode="auto">
          <a:xfrm>
            <a:off x="203200" y="3025775"/>
            <a:ext cx="4125913" cy="2590800"/>
            <a:chOff x="2092504" y="3276600"/>
            <a:chExt cx="5334000" cy="2590800"/>
          </a:xfrm>
        </p:grpSpPr>
        <p:sp>
          <p:nvSpPr>
            <p:cNvPr id="32783" name="Isosceles Triangle 3"/>
            <p:cNvSpPr>
              <a:spLocks noChangeArrowheads="1"/>
            </p:cNvSpPr>
            <p:nvPr/>
          </p:nvSpPr>
          <p:spPr bwMode="auto">
            <a:xfrm>
              <a:off x="2092504" y="3276600"/>
              <a:ext cx="5334000" cy="2590800"/>
            </a:xfrm>
            <a:prstGeom prst="triangle">
              <a:avLst>
                <a:gd name="adj" fmla="val 50000"/>
              </a:avLst>
            </a:prstGeom>
            <a:solidFill>
              <a:srgbClr val="9933FF"/>
            </a:solidFill>
            <a:ln w="9525" algn="ctr">
              <a:noFill/>
              <a:round/>
              <a:headEnd/>
              <a:tailEnd type="triangle" w="med" len="me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sp>
          <p:nvSpPr>
            <p:cNvPr id="32784" name="TextBox 4"/>
            <p:cNvSpPr txBox="1">
              <a:spLocks noChangeArrowheads="1"/>
            </p:cNvSpPr>
            <p:nvPr/>
          </p:nvSpPr>
          <p:spPr bwMode="auto">
            <a:xfrm>
              <a:off x="2475531" y="5410200"/>
              <a:ext cx="785886"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term</a:t>
              </a:r>
            </a:p>
          </p:txBody>
        </p:sp>
        <p:sp>
          <p:nvSpPr>
            <p:cNvPr id="32785" name="TextBox 5"/>
            <p:cNvSpPr txBox="1">
              <a:spLocks noChangeArrowheads="1"/>
            </p:cNvSpPr>
            <p:nvPr/>
          </p:nvSpPr>
          <p:spPr bwMode="auto">
            <a:xfrm>
              <a:off x="4196927" y="3729335"/>
              <a:ext cx="1109193"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concept</a:t>
              </a:r>
            </a:p>
          </p:txBody>
        </p:sp>
        <p:sp>
          <p:nvSpPr>
            <p:cNvPr id="32786" name="TextBox 6"/>
            <p:cNvSpPr txBox="1">
              <a:spLocks noChangeArrowheads="1"/>
            </p:cNvSpPr>
            <p:nvPr/>
          </p:nvSpPr>
          <p:spPr bwMode="auto">
            <a:xfrm>
              <a:off x="5910560" y="5410200"/>
              <a:ext cx="1145171"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referent</a:t>
              </a:r>
            </a:p>
          </p:txBody>
        </p:sp>
      </p:grpSp>
      <p:grpSp>
        <p:nvGrpSpPr>
          <p:cNvPr id="3" name="Group 7" descr="realist counterpart of the semantic triangle with original angle terms replaced as follows:&#10;term -&gt; representational unit&#10;concept -&gt; universal&#10;referent -&gt; particular"/>
          <p:cNvGrpSpPr>
            <a:grpSpLocks/>
          </p:cNvGrpSpPr>
          <p:nvPr/>
        </p:nvGrpSpPr>
        <p:grpSpPr bwMode="auto">
          <a:xfrm>
            <a:off x="4579938" y="3001963"/>
            <a:ext cx="4333875" cy="2717800"/>
            <a:chOff x="1823372" y="3276600"/>
            <a:chExt cx="5603132" cy="2718308"/>
          </a:xfrm>
        </p:grpSpPr>
        <p:sp>
          <p:nvSpPr>
            <p:cNvPr id="32779" name="Isosceles Triangle 3"/>
            <p:cNvSpPr>
              <a:spLocks noChangeArrowheads="1"/>
            </p:cNvSpPr>
            <p:nvPr/>
          </p:nvSpPr>
          <p:spPr bwMode="auto">
            <a:xfrm>
              <a:off x="2092504" y="3276600"/>
              <a:ext cx="5334000" cy="2590800"/>
            </a:xfrm>
            <a:prstGeom prst="triangle">
              <a:avLst>
                <a:gd name="adj" fmla="val 50000"/>
              </a:avLst>
            </a:prstGeom>
            <a:solidFill>
              <a:srgbClr val="9933FF"/>
            </a:solidFill>
            <a:ln w="9525" algn="ctr">
              <a:noFill/>
              <a:round/>
              <a:headEnd/>
              <a:tailEnd type="triangle" w="med" len="me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sp>
          <p:nvSpPr>
            <p:cNvPr id="32780" name="TextBox 4"/>
            <p:cNvSpPr txBox="1">
              <a:spLocks noChangeArrowheads="1"/>
            </p:cNvSpPr>
            <p:nvPr/>
          </p:nvSpPr>
          <p:spPr bwMode="auto">
            <a:xfrm>
              <a:off x="1823372" y="5410200"/>
              <a:ext cx="2090224" cy="58470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representational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unit</a:t>
              </a:r>
            </a:p>
          </p:txBody>
        </p:sp>
        <p:sp>
          <p:nvSpPr>
            <p:cNvPr id="32781" name="TextBox 5"/>
            <p:cNvSpPr txBox="1">
              <a:spLocks noChangeArrowheads="1"/>
            </p:cNvSpPr>
            <p:nvPr/>
          </p:nvSpPr>
          <p:spPr bwMode="auto">
            <a:xfrm>
              <a:off x="4107813" y="3729335"/>
              <a:ext cx="1287426"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universal</a:t>
              </a:r>
            </a:p>
          </p:txBody>
        </p:sp>
        <p:sp>
          <p:nvSpPr>
            <p:cNvPr id="32782" name="TextBox 6"/>
            <p:cNvSpPr txBox="1">
              <a:spLocks noChangeArrowheads="1"/>
            </p:cNvSpPr>
            <p:nvPr/>
          </p:nvSpPr>
          <p:spPr bwMode="auto">
            <a:xfrm>
              <a:off x="5787621" y="5410200"/>
              <a:ext cx="1391051" cy="33851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00"/>
                  </a:solidFill>
                  <a:effectLst/>
                  <a:uLnTx/>
                  <a:uFillTx/>
                  <a:latin typeface="Times New Roman" pitchFamily="18" charset="0"/>
                  <a:ea typeface="+mn-ea"/>
                  <a:cs typeface="+mn-cs"/>
                </a:rPr>
                <a:t>particular</a:t>
              </a:r>
            </a:p>
          </p:txBody>
        </p:sp>
      </p:grpSp>
      <p:cxnSp>
        <p:nvCxnSpPr>
          <p:cNvPr id="32773" name="Straight Connector 15"/>
          <p:cNvCxnSpPr>
            <a:cxnSpLocks noChangeShapeType="1"/>
          </p:cNvCxnSpPr>
          <p:nvPr/>
        </p:nvCxnSpPr>
        <p:spPr bwMode="auto">
          <a:xfrm>
            <a:off x="4478338" y="3219450"/>
            <a:ext cx="47625" cy="3349625"/>
          </a:xfrm>
          <a:prstGeom prst="line">
            <a:avLst/>
          </a:prstGeom>
          <a:noFill/>
          <a:ln w="9525" algn="ctr">
            <a:solidFill>
              <a:schemeClr val="bg1"/>
            </a:solidFill>
            <a:round/>
            <a:headEnd/>
            <a:tailEnd/>
          </a:ln>
        </p:spPr>
      </p:cxnSp>
      <p:sp>
        <p:nvSpPr>
          <p:cNvPr id="32774" name="TextBox 17"/>
          <p:cNvSpPr txBox="1">
            <a:spLocks noChangeArrowheads="1"/>
          </p:cNvSpPr>
          <p:nvPr/>
        </p:nvSpPr>
        <p:spPr bwMode="auto">
          <a:xfrm>
            <a:off x="769706" y="5991225"/>
            <a:ext cx="2805576" cy="58477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Conceptualism</a:t>
            </a:r>
          </a:p>
        </p:txBody>
      </p:sp>
      <p:sp>
        <p:nvSpPr>
          <p:cNvPr id="32775" name="TextBox 18"/>
          <p:cNvSpPr txBox="1">
            <a:spLocks noChangeArrowheads="1"/>
          </p:cNvSpPr>
          <p:nvPr/>
        </p:nvSpPr>
        <p:spPr bwMode="auto">
          <a:xfrm>
            <a:off x="4986406" y="5991225"/>
            <a:ext cx="3728906" cy="58477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Ontological Realism</a:t>
            </a:r>
          </a:p>
        </p:txBody>
      </p:sp>
      <p:sp>
        <p:nvSpPr>
          <p:cNvPr id="20" name="Oval 19" descr="Highlighting that in the traditional semantic triangle the referent is the only entity that exists if the corresponding term is about the referent."/>
          <p:cNvSpPr>
            <a:spLocks noChangeArrowheads="1"/>
          </p:cNvSpPr>
          <p:nvPr/>
        </p:nvSpPr>
        <p:spPr bwMode="auto">
          <a:xfrm>
            <a:off x="3116263" y="4805363"/>
            <a:ext cx="1296987" cy="1231900"/>
          </a:xfrm>
          <a:prstGeom prst="ellipse">
            <a:avLst/>
          </a:prstGeom>
          <a:solidFill>
            <a:srgbClr val="00B050">
              <a:alpha val="50195"/>
            </a:srgbClr>
          </a:solidFill>
          <a:ln w="9525" algn="ctr">
            <a:noFill/>
            <a:round/>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sp>
        <p:nvSpPr>
          <p:cNvPr id="22" name="Oval 21" descr="Highlighting that under the ontological realism perspective on the semantic triangle all referents and universals exist."/>
          <p:cNvSpPr>
            <a:spLocks noChangeArrowheads="1"/>
          </p:cNvSpPr>
          <p:nvPr/>
        </p:nvSpPr>
        <p:spPr bwMode="auto">
          <a:xfrm rot="2860830">
            <a:off x="5565775" y="3713163"/>
            <a:ext cx="3962400" cy="1231900"/>
          </a:xfrm>
          <a:prstGeom prst="ellipse">
            <a:avLst/>
          </a:prstGeom>
          <a:solidFill>
            <a:srgbClr val="00B050">
              <a:alpha val="50195"/>
            </a:srgbClr>
          </a:solidFill>
          <a:ln w="9525" algn="ctr">
            <a:noFill/>
            <a:round/>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sp>
        <p:nvSpPr>
          <p:cNvPr id="23" name="TextBox 22"/>
          <p:cNvSpPr txBox="1">
            <a:spLocks noChangeArrowheads="1"/>
          </p:cNvSpPr>
          <p:nvPr/>
        </p:nvSpPr>
        <p:spPr bwMode="auto">
          <a:xfrm>
            <a:off x="3160713" y="2484438"/>
            <a:ext cx="2546350" cy="461962"/>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33CC33"/>
                </a:solidFill>
                <a:effectLst/>
                <a:uLnTx/>
                <a:uFillTx/>
                <a:latin typeface="Times New Roman" pitchFamily="18" charset="0"/>
                <a:ea typeface="+mn-ea"/>
                <a:cs typeface="+mn-cs"/>
              </a:rPr>
              <a:t>First order reality</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3284722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p:cNvCxnSpPr/>
          <p:nvPr/>
        </p:nvCxnSpPr>
        <p:spPr bwMode="auto">
          <a:xfrm flipH="1">
            <a:off x="86360" y="3962400"/>
            <a:ext cx="898144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2" name="Title 1"/>
          <p:cNvSpPr>
            <a:spLocks noGrp="1"/>
          </p:cNvSpPr>
          <p:nvPr>
            <p:ph type="title"/>
          </p:nvPr>
        </p:nvSpPr>
        <p:spPr/>
        <p:txBody>
          <a:bodyPr/>
          <a:lstStyle/>
          <a:p>
            <a:r>
              <a:rPr lang="en-US" dirty="0"/>
              <a:t>Types versus particulars</a:t>
            </a:r>
          </a:p>
        </p:txBody>
      </p:sp>
      <p:graphicFrame>
        <p:nvGraphicFramePr>
          <p:cNvPr id="10" name="Table 9"/>
          <p:cNvGraphicFramePr>
            <a:graphicFrameLocks noGrp="1"/>
          </p:cNvGraphicFramePr>
          <p:nvPr>
            <p:extLst>
              <p:ext uri="{D42A27DB-BD31-4B8C-83A1-F6EECF244321}">
                <p14:modId xmlns:p14="http://schemas.microsoft.com/office/powerpoint/2010/main" val="1700767298"/>
              </p:ext>
            </p:extLst>
          </p:nvPr>
        </p:nvGraphicFramePr>
        <p:xfrm>
          <a:off x="76200" y="1752600"/>
          <a:ext cx="8991600" cy="4383566"/>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3311358">
                  <a:extLst>
                    <a:ext uri="{9D8B030D-6E8A-4147-A177-3AD203B41FA5}">
                      <a16:colId xmlns:a16="http://schemas.microsoft.com/office/drawing/2014/main" val="20001"/>
                    </a:ext>
                  </a:extLst>
                </a:gridCol>
                <a:gridCol w="3470442">
                  <a:extLst>
                    <a:ext uri="{9D8B030D-6E8A-4147-A177-3AD203B41FA5}">
                      <a16:colId xmlns:a16="http://schemas.microsoft.com/office/drawing/2014/main" val="20002"/>
                    </a:ext>
                  </a:extLst>
                </a:gridCol>
              </a:tblGrid>
              <a:tr h="536576">
                <a:tc>
                  <a:txBody>
                    <a:bodyPr/>
                    <a:lstStyle/>
                    <a:p>
                      <a:endParaRPr lang="en-US" sz="3200"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endParaRPr lang="en-US" sz="3200" dirty="0"/>
                    </a:p>
                  </a:txBody>
                  <a:tcP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endParaRPr lang="en-US" sz="3200" dirty="0"/>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892138">
                <a:tc>
                  <a:txBody>
                    <a:bodyPr/>
                    <a:lstStyle/>
                    <a:p>
                      <a:endParaRPr lang="en-US" sz="3200" dirty="0">
                        <a:solidFill>
                          <a:schemeClr val="bg1"/>
                        </a:solidFill>
                      </a:endParaRPr>
                    </a:p>
                    <a:p>
                      <a:r>
                        <a:rPr lang="en-US" sz="2400" b="1" dirty="0">
                          <a:solidFill>
                            <a:schemeClr val="bg1"/>
                          </a:solidFill>
                        </a:rPr>
                        <a:t>Universals</a:t>
                      </a: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762286">
                <a:tc>
                  <a:txBody>
                    <a:bodyPr/>
                    <a:lstStyle/>
                    <a:p>
                      <a:endParaRPr lang="en-US" sz="2400" b="1" dirty="0">
                        <a:solidFill>
                          <a:schemeClr val="bg1"/>
                        </a:solidFill>
                      </a:endParaRPr>
                    </a:p>
                    <a:p>
                      <a:r>
                        <a:rPr lang="en-US" sz="2400" b="1" dirty="0">
                          <a:solidFill>
                            <a:schemeClr val="bg1"/>
                          </a:solidFill>
                        </a:rPr>
                        <a:t>Particulars</a:t>
                      </a:r>
                      <a:r>
                        <a:rPr lang="en-US" sz="3200" b="1" dirty="0">
                          <a:solidFill>
                            <a:schemeClr val="bg1"/>
                          </a:solidFill>
                        </a:rPr>
                        <a:t> </a:t>
                      </a:r>
                    </a:p>
                  </a:txBody>
                  <a:tcP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2800" dirty="0">
                        <a:solidFill>
                          <a:schemeClr val="tx1"/>
                        </a:solidFill>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bwMode="auto">
          <a:xfrm flipH="1">
            <a:off x="76200" y="2362200"/>
            <a:ext cx="898144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7" name="Straight Connector 6"/>
          <p:cNvCxnSpPr>
            <a:cxnSpLocks/>
          </p:cNvCxnSpPr>
          <p:nvPr/>
        </p:nvCxnSpPr>
        <p:spPr bwMode="auto">
          <a:xfrm>
            <a:off x="2292985" y="1752600"/>
            <a:ext cx="0" cy="4383566"/>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5" name="Rectangle 4"/>
          <p:cNvSpPr/>
          <p:nvPr/>
        </p:nvSpPr>
        <p:spPr>
          <a:xfrm>
            <a:off x="2200275" y="2313653"/>
            <a:ext cx="6771640" cy="156966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counterparts in reality of (some of)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the general terms used in the formulation of scientific theories </a:t>
            </a:r>
            <a:endPar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6" name="Rectangle 5"/>
          <p:cNvSpPr/>
          <p:nvPr/>
        </p:nvSpPr>
        <p:spPr>
          <a:xfrm>
            <a:off x="2351267" y="4168544"/>
            <a:ext cx="6700923" cy="156966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concrete individual entities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(entities that exist in space and time and that exist only once)</a:t>
            </a:r>
            <a:endPar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12" name="Rectangle 11"/>
          <p:cNvSpPr/>
          <p:nvPr/>
        </p:nvSpPr>
        <p:spPr>
          <a:xfrm>
            <a:off x="86361" y="6520190"/>
            <a:ext cx="8981439" cy="261610"/>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Times New Roman" pitchFamily="18" charset="0"/>
                <a:ea typeface="+mn-ea"/>
                <a:cs typeface="+mn-cs"/>
              </a:rPr>
              <a:t>Smith B, Ceusters W. </a:t>
            </a:r>
            <a:r>
              <a:rPr kumimoji="0" lang="en-US" sz="11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2"/>
              </a:rPr>
              <a:t>Ontological Realism as a Methodology for Coordinated Evolution of Scientific Ontologies</a:t>
            </a:r>
            <a:r>
              <a:rPr kumimoji="0" lang="en-US" sz="1100" b="0" i="0" u="none" strike="noStrike" kern="1200" cap="none" spc="0" normalizeH="0" baseline="0" noProof="0" dirty="0">
                <a:ln>
                  <a:noFill/>
                </a:ln>
                <a:solidFill>
                  <a:srgbClr val="FFFFFF"/>
                </a:solidFill>
                <a:effectLst/>
                <a:uLnTx/>
                <a:uFillTx/>
                <a:latin typeface="Times New Roman" pitchFamily="18" charset="0"/>
                <a:ea typeface="+mn-ea"/>
                <a:cs typeface="+mn-cs"/>
              </a:rPr>
              <a:t>. Applied Ontology, 2010;5(3-4):139-188. </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880690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AutoShape 2"/>
          <p:cNvSpPr>
            <a:spLocks noGrp="1" noChangeArrowheads="1"/>
          </p:cNvSpPr>
          <p:nvPr>
            <p:ph type="title"/>
          </p:nvPr>
        </p:nvSpPr>
        <p:spPr/>
        <p:txBody>
          <a:bodyPr/>
          <a:lstStyle/>
          <a:p>
            <a:r>
              <a:rPr lang="en-US" dirty="0"/>
              <a:t>Types versus particulars</a:t>
            </a:r>
            <a:endParaRPr lang="en-US" altLang="en-US" dirty="0"/>
          </a:p>
        </p:txBody>
      </p:sp>
      <p:sp>
        <p:nvSpPr>
          <p:cNvPr id="75778" name="Slide Number Placeholder 3"/>
          <p:cNvSpPr>
            <a:spLocks noGrp="1"/>
          </p:cNvSpPr>
          <p:nvPr>
            <p:ph type="sldNum" sz="quarter" idx="10"/>
          </p:nvPr>
        </p:nvSpPr>
        <p:spPr>
          <a:xfrm>
            <a:off x="0" y="6553200"/>
            <a:ext cx="614363"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D1ED6DE-7037-4ADB-82B3-159CF3002468}" type="slidenum">
              <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75780" name="Text Box 4" descr="graph showing the ternary relation that some particular is instance of some universal at some time"/>
          <p:cNvSpPr txBox="1">
            <a:spLocks noChangeArrowheads="1"/>
          </p:cNvSpPr>
          <p:nvPr/>
        </p:nvSpPr>
        <p:spPr bwMode="auto">
          <a:xfrm>
            <a:off x="3294063" y="5511800"/>
            <a:ext cx="2936875" cy="588963"/>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some particular</a:t>
            </a:r>
          </a:p>
        </p:txBody>
      </p:sp>
      <p:sp>
        <p:nvSpPr>
          <p:cNvPr id="75781" name="AutoShape 5" descr="graph showing the ternary relation that some particular is instance of some universal at some time"/>
          <p:cNvSpPr>
            <a:spLocks noChangeArrowheads="1"/>
          </p:cNvSpPr>
          <p:nvPr/>
        </p:nvSpPr>
        <p:spPr bwMode="auto">
          <a:xfrm>
            <a:off x="1371600" y="2467212"/>
            <a:ext cx="1984693" cy="646986"/>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mn-cs"/>
              </a:rPr>
              <a:t>some type</a:t>
            </a:r>
          </a:p>
        </p:txBody>
      </p:sp>
      <p:sp>
        <p:nvSpPr>
          <p:cNvPr id="75784" name="Rectangle 8"/>
          <p:cNvSpPr>
            <a:spLocks noChangeArrowheads="1"/>
          </p:cNvSpPr>
          <p:nvPr/>
        </p:nvSpPr>
        <p:spPr bwMode="auto">
          <a:xfrm>
            <a:off x="0" y="3987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75782" name="Text Box 6" descr="graph showing the ternary relation that some particular is instance of some universal at some time"/>
          <p:cNvSpPr txBox="1">
            <a:spLocks noChangeArrowheads="1"/>
          </p:cNvSpPr>
          <p:nvPr/>
        </p:nvSpPr>
        <p:spPr bwMode="auto">
          <a:xfrm>
            <a:off x="3964846" y="4098793"/>
            <a:ext cx="15953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mn-cs"/>
              </a:rPr>
              <a:t>Instance-of  at</a:t>
            </a:r>
          </a:p>
        </p:txBody>
      </p:sp>
      <p:cxnSp>
        <p:nvCxnSpPr>
          <p:cNvPr id="75783" name="AutoShape 7" descr="graph showing the ternary relation that some particular is instance of some universal at some time"/>
          <p:cNvCxnSpPr>
            <a:cxnSpLocks noChangeShapeType="1"/>
            <a:stCxn id="75782" idx="0"/>
            <a:endCxn id="75781" idx="2"/>
          </p:cNvCxnSpPr>
          <p:nvPr/>
        </p:nvCxnSpPr>
        <p:spPr bwMode="auto">
          <a:xfrm flipH="1" flipV="1">
            <a:off x="2363947" y="3114198"/>
            <a:ext cx="2398554" cy="984595"/>
          </a:xfrm>
          <a:prstGeom prst="straightConnector1">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cxnSp>
      <p:grpSp>
        <p:nvGrpSpPr>
          <p:cNvPr id="75785" name="Group 9"/>
          <p:cNvGrpSpPr>
            <a:grpSpLocks/>
          </p:cNvGrpSpPr>
          <p:nvPr/>
        </p:nvGrpSpPr>
        <p:grpSpPr bwMode="auto">
          <a:xfrm>
            <a:off x="762000" y="4468125"/>
            <a:ext cx="1292225" cy="1770063"/>
            <a:chOff x="482" y="3120"/>
            <a:chExt cx="814" cy="1115"/>
          </a:xfrm>
        </p:grpSpPr>
        <p:sp>
          <p:nvSpPr>
            <p:cNvPr id="75788" name="Text Box 10"/>
            <p:cNvSpPr txBox="1">
              <a:spLocks noChangeArrowheads="1"/>
            </p:cNvSpPr>
            <p:nvPr/>
          </p:nvSpPr>
          <p:spPr bwMode="auto">
            <a:xfrm>
              <a:off x="482" y="3312"/>
              <a:ext cx="814"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entities on either site cannot ‘cross’ this boundary</a:t>
              </a:r>
            </a:p>
          </p:txBody>
        </p:sp>
        <p:sp>
          <p:nvSpPr>
            <p:cNvPr id="75789" name="Line 11"/>
            <p:cNvSpPr>
              <a:spLocks noChangeShapeType="1"/>
            </p:cNvSpPr>
            <p:nvPr/>
          </p:nvSpPr>
          <p:spPr bwMode="auto">
            <a:xfrm flipV="1">
              <a:off x="889" y="3120"/>
              <a:ext cx="288" cy="192"/>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grpSp>
      <p:sp>
        <p:nvSpPr>
          <p:cNvPr id="1949708" name="Text Box 12"/>
          <p:cNvSpPr txBox="1">
            <a:spLocks noChangeArrowheads="1"/>
          </p:cNvSpPr>
          <p:nvPr/>
        </p:nvSpPr>
        <p:spPr bwMode="auto">
          <a:xfrm>
            <a:off x="7086600" y="4673600"/>
            <a:ext cx="1524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every </a:t>
            </a:r>
            <a:r>
              <a:rPr kumimoji="0" lang="en-US" altLang="en-US" sz="1800" b="0" i="0" u="none" strike="noStrike" kern="1200" cap="none" spc="0" normalizeH="0" baseline="0" noProof="0" dirty="0">
                <a:ln>
                  <a:noFill/>
                </a:ln>
                <a:solidFill>
                  <a:srgbClr val="BBE0E3">
                    <a:lumMod val="75000"/>
                  </a:srgbClr>
                </a:solidFill>
                <a:effectLst/>
                <a:uLnTx/>
                <a:uFillTx/>
                <a:latin typeface="Times New Roman" panose="02020603050405020304" pitchFamily="18" charset="0"/>
                <a:ea typeface="+mn-ea"/>
                <a:cs typeface="+mn-cs"/>
              </a:rPr>
              <a:t>particular</a:t>
            </a:r>
            <a:r>
              <a:rPr kumimoji="0" lang="en-US" alt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 is an instance of at least one </a:t>
            </a:r>
            <a:r>
              <a:rPr kumimoji="0" lang="en-US" altLang="en-US" sz="1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mn-cs"/>
              </a:rPr>
              <a:t>universal</a:t>
            </a:r>
          </a:p>
        </p:txBody>
      </p:sp>
      <p:sp>
        <p:nvSpPr>
          <p:cNvPr id="1949709" name="Text Box 13"/>
          <p:cNvSpPr txBox="1">
            <a:spLocks noChangeArrowheads="1"/>
          </p:cNvSpPr>
          <p:nvPr/>
        </p:nvSpPr>
        <p:spPr bwMode="auto">
          <a:xfrm>
            <a:off x="3935831" y="2214714"/>
            <a:ext cx="1524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for every </a:t>
            </a:r>
            <a:r>
              <a:rPr kumimoji="0" lang="en-US" altLang="en-US" sz="1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mn-cs"/>
              </a:rPr>
              <a:t>universal</a:t>
            </a:r>
            <a:r>
              <a:rPr kumimoji="0" lang="en-US" altLang="en-US" sz="1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 there is or has been at least one </a:t>
            </a:r>
            <a:r>
              <a:rPr kumimoji="0" lang="en-US" altLang="en-US" sz="1800" b="0" i="0" u="none" strike="noStrike" kern="1200" cap="none" spc="0" normalizeH="0" baseline="0" noProof="0" dirty="0">
                <a:ln>
                  <a:noFill/>
                </a:ln>
                <a:solidFill>
                  <a:srgbClr val="BBE0E3">
                    <a:lumMod val="75000"/>
                  </a:srgbClr>
                </a:solidFill>
                <a:effectLst/>
                <a:uLnTx/>
                <a:uFillTx/>
                <a:latin typeface="Times New Roman" panose="02020603050405020304" pitchFamily="18" charset="0"/>
                <a:ea typeface="+mn-ea"/>
                <a:cs typeface="+mn-cs"/>
              </a:rPr>
              <a:t>instance</a:t>
            </a:r>
          </a:p>
        </p:txBody>
      </p:sp>
      <p:cxnSp>
        <p:nvCxnSpPr>
          <p:cNvPr id="15" name="AutoShape 7" descr="graph showing the ternary relation that some particular is instance of some universal at some time">
            <a:extLst>
              <a:ext uri="{FF2B5EF4-FFF2-40B4-BE49-F238E27FC236}">
                <a16:creationId xmlns:a16="http://schemas.microsoft.com/office/drawing/2014/main" id="{C04DC463-A504-4754-815D-B12FF3618013}"/>
              </a:ext>
            </a:extLst>
          </p:cNvPr>
          <p:cNvCxnSpPr>
            <a:cxnSpLocks noChangeShapeType="1"/>
            <a:stCxn id="75780" idx="0"/>
            <a:endCxn id="75782" idx="2"/>
          </p:cNvCxnSpPr>
          <p:nvPr/>
        </p:nvCxnSpPr>
        <p:spPr bwMode="auto">
          <a:xfrm flipV="1">
            <a:off x="4762501" y="4468125"/>
            <a:ext cx="0" cy="1043675"/>
          </a:xfrm>
          <a:prstGeom prst="straightConnector1">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23" name="AutoShape 5" descr="graph showing the ternary relation that some particular is instance of some universal at some time">
            <a:extLst>
              <a:ext uri="{FF2B5EF4-FFF2-40B4-BE49-F238E27FC236}">
                <a16:creationId xmlns:a16="http://schemas.microsoft.com/office/drawing/2014/main" id="{F4A53EF5-3081-4DAD-A422-81ACDB29721C}"/>
              </a:ext>
            </a:extLst>
          </p:cNvPr>
          <p:cNvSpPr>
            <a:spLocks noChangeArrowheads="1"/>
          </p:cNvSpPr>
          <p:nvPr/>
        </p:nvSpPr>
        <p:spPr bwMode="auto">
          <a:xfrm>
            <a:off x="5993213" y="2467212"/>
            <a:ext cx="2007787" cy="646986"/>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mn-ea"/>
                <a:cs typeface="+mn-cs"/>
              </a:rPr>
              <a:t>some time</a:t>
            </a:r>
          </a:p>
        </p:txBody>
      </p:sp>
      <p:cxnSp>
        <p:nvCxnSpPr>
          <p:cNvPr id="24" name="AutoShape 7" descr="graph showing the ternary relation that some particular is instance of some universal at some time">
            <a:extLst>
              <a:ext uri="{FF2B5EF4-FFF2-40B4-BE49-F238E27FC236}">
                <a16:creationId xmlns:a16="http://schemas.microsoft.com/office/drawing/2014/main" id="{F638E392-3741-4F08-BBC8-E52FEA82E360}"/>
              </a:ext>
            </a:extLst>
          </p:cNvPr>
          <p:cNvCxnSpPr>
            <a:cxnSpLocks noChangeShapeType="1"/>
            <a:stCxn id="75782" idx="0"/>
            <a:endCxn id="23" idx="2"/>
          </p:cNvCxnSpPr>
          <p:nvPr/>
        </p:nvCxnSpPr>
        <p:spPr bwMode="auto">
          <a:xfrm flipV="1">
            <a:off x="4762501" y="3114198"/>
            <a:ext cx="2234606" cy="984595"/>
          </a:xfrm>
          <a:prstGeom prst="straightConnector1">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06933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97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97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7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9708" grpId="0"/>
      <p:bldP spid="194970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00" name="Picture 32" descr="Representation of Earth followed by one of the entire reality depicting that in first-order logic it is (in this case) quantified variables that stand proxy for entities in reality.">
            <a:extLst>
              <a:ext uri="{FF2B5EF4-FFF2-40B4-BE49-F238E27FC236}">
                <a16:creationId xmlns:a16="http://schemas.microsoft.com/office/drawing/2014/main" id="{3A4FCA48-842E-4C9A-8007-368B1015C8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2362200"/>
            <a:ext cx="3733800" cy="21009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5FC0094-2486-450C-A1B4-B97A7C2FDFDB}"/>
              </a:ext>
            </a:extLst>
          </p:cNvPr>
          <p:cNvSpPr>
            <a:spLocks noGrp="1"/>
          </p:cNvSpPr>
          <p:nvPr>
            <p:ph type="title"/>
          </p:nvPr>
        </p:nvSpPr>
        <p:spPr/>
        <p:txBody>
          <a:bodyPr/>
          <a:lstStyle/>
          <a:p>
            <a:r>
              <a:rPr lang="en-US" dirty="0"/>
              <a:t>BFO2020-FOL axiom [qkp-1]</a:t>
            </a:r>
          </a:p>
        </p:txBody>
      </p:sp>
      <p:sp>
        <p:nvSpPr>
          <p:cNvPr id="3" name="Content Placeholder 2">
            <a:extLst>
              <a:ext uri="{FF2B5EF4-FFF2-40B4-BE49-F238E27FC236}">
                <a16:creationId xmlns:a16="http://schemas.microsoft.com/office/drawing/2014/main" id="{C34347DD-50B5-499C-A530-50D918C6CA38}"/>
              </a:ext>
            </a:extLst>
          </p:cNvPr>
          <p:cNvSpPr>
            <a:spLocks noGrp="1"/>
          </p:cNvSpPr>
          <p:nvPr>
            <p:ph idx="1"/>
          </p:nvPr>
        </p:nvSpPr>
        <p:spPr/>
        <p:txBody>
          <a:bodyPr/>
          <a:lstStyle/>
          <a:p>
            <a:r>
              <a:rPr lang="en-US" dirty="0"/>
              <a:t>(</a:t>
            </a:r>
            <a:r>
              <a:rPr lang="en-US" dirty="0" err="1"/>
              <a:t>cl:comment</a:t>
            </a:r>
            <a:r>
              <a:rPr lang="en-US" dirty="0"/>
              <a:t> "universals are not particulars [qkp-1]"    </a:t>
            </a:r>
          </a:p>
          <a:p>
            <a:r>
              <a:rPr lang="en-US" dirty="0"/>
              <a:t>	(not (</a:t>
            </a:r>
            <a:r>
              <a:rPr lang="en-US" dirty="0">
                <a:solidFill>
                  <a:srgbClr val="92D050"/>
                </a:solidFill>
              </a:rPr>
              <a:t>exists</a:t>
            </a:r>
            <a:r>
              <a:rPr lang="en-US" dirty="0"/>
              <a:t> (</a:t>
            </a:r>
            <a:r>
              <a:rPr lang="en-US" dirty="0">
                <a:solidFill>
                  <a:srgbClr val="FFC000"/>
                </a:solidFill>
              </a:rPr>
              <a:t>x</a:t>
            </a:r>
            <a:r>
              <a:rPr lang="en-US" dirty="0"/>
              <a:t>) </a:t>
            </a:r>
          </a:p>
          <a:p>
            <a:r>
              <a:rPr lang="en-US" dirty="0"/>
              <a:t>			(and (</a:t>
            </a:r>
            <a:r>
              <a:rPr lang="en-US" dirty="0">
                <a:solidFill>
                  <a:srgbClr val="FFFF00"/>
                </a:solidFill>
              </a:rPr>
              <a:t>universal</a:t>
            </a:r>
            <a:r>
              <a:rPr lang="en-US" dirty="0"/>
              <a:t> </a:t>
            </a:r>
            <a:r>
              <a:rPr lang="en-US" u="sng" dirty="0">
                <a:solidFill>
                  <a:srgbClr val="FFC000"/>
                </a:solidFill>
              </a:rPr>
              <a:t>x</a:t>
            </a:r>
            <a:r>
              <a:rPr lang="en-US" dirty="0"/>
              <a:t>) </a:t>
            </a:r>
          </a:p>
          <a:p>
            <a:r>
              <a:rPr lang="en-US" dirty="0"/>
              <a:t>			        (</a:t>
            </a:r>
            <a:r>
              <a:rPr lang="en-US" dirty="0">
                <a:solidFill>
                  <a:srgbClr val="FFFF00"/>
                </a:solidFill>
              </a:rPr>
              <a:t>particular</a:t>
            </a:r>
            <a:r>
              <a:rPr lang="en-US" dirty="0"/>
              <a:t> </a:t>
            </a:r>
            <a:r>
              <a:rPr lang="en-US" i="1" dirty="0">
                <a:solidFill>
                  <a:srgbClr val="FFC000"/>
                </a:solidFill>
              </a:rPr>
              <a:t>x</a:t>
            </a:r>
            <a:r>
              <a:rPr lang="en-US" dirty="0"/>
              <a:t>)))))</a:t>
            </a:r>
          </a:p>
          <a:p>
            <a:endParaRPr lang="en-US" dirty="0"/>
          </a:p>
          <a:p>
            <a:r>
              <a:rPr lang="en-US" u="sng" dirty="0"/>
              <a:t>Legend</a:t>
            </a:r>
            <a:r>
              <a:rPr lang="en-US" dirty="0"/>
              <a:t>:</a:t>
            </a:r>
          </a:p>
          <a:p>
            <a:r>
              <a:rPr lang="en-US" sz="2400" dirty="0"/>
              <a:t>	logical connector</a:t>
            </a:r>
          </a:p>
          <a:p>
            <a:r>
              <a:rPr lang="en-US" sz="2400" dirty="0"/>
              <a:t>	</a:t>
            </a:r>
            <a:r>
              <a:rPr lang="en-US" sz="2400" dirty="0">
                <a:solidFill>
                  <a:srgbClr val="92D050"/>
                </a:solidFill>
              </a:rPr>
              <a:t>quantifier</a:t>
            </a:r>
          </a:p>
          <a:p>
            <a:r>
              <a:rPr lang="en-US" sz="2400" dirty="0"/>
              <a:t>	</a:t>
            </a:r>
            <a:r>
              <a:rPr lang="en-US" sz="2400" dirty="0">
                <a:solidFill>
                  <a:srgbClr val="FFFF00"/>
                </a:solidFill>
              </a:rPr>
              <a:t>relation</a:t>
            </a:r>
          </a:p>
          <a:p>
            <a:r>
              <a:rPr lang="en-US" sz="2400" dirty="0"/>
              <a:t>	</a:t>
            </a:r>
            <a:r>
              <a:rPr lang="en-US" sz="2400" dirty="0">
                <a:solidFill>
                  <a:srgbClr val="FFC000"/>
                </a:solidFill>
              </a:rPr>
              <a:t>variable</a:t>
            </a:r>
            <a:r>
              <a:rPr lang="en-US" sz="2400" dirty="0"/>
              <a:t>; denoting a </a:t>
            </a:r>
            <a:r>
              <a:rPr lang="en-US" sz="2400" i="1" dirty="0">
                <a:solidFill>
                  <a:srgbClr val="FFC000"/>
                </a:solidFill>
              </a:rPr>
              <a:t>particular</a:t>
            </a:r>
            <a:r>
              <a:rPr lang="en-US" sz="2400" dirty="0"/>
              <a:t> or a </a:t>
            </a:r>
            <a:r>
              <a:rPr lang="en-US" sz="2400" u="sng" dirty="0">
                <a:solidFill>
                  <a:srgbClr val="FFC000"/>
                </a:solidFill>
              </a:rPr>
              <a:t>universal</a:t>
            </a:r>
          </a:p>
          <a:p>
            <a:r>
              <a:rPr lang="en-US" sz="2400" dirty="0"/>
              <a:t>	</a:t>
            </a:r>
            <a:r>
              <a:rPr lang="en-US" sz="2400" dirty="0">
                <a:solidFill>
                  <a:srgbClr val="00B0F0"/>
                </a:solidFill>
              </a:rPr>
              <a:t>universal</a:t>
            </a:r>
          </a:p>
          <a:p>
            <a:endParaRPr lang="en-US" dirty="0"/>
          </a:p>
        </p:txBody>
      </p:sp>
      <p:sp>
        <p:nvSpPr>
          <p:cNvPr id="4" name="Slide Number Placeholder 3">
            <a:extLst>
              <a:ext uri="{FF2B5EF4-FFF2-40B4-BE49-F238E27FC236}">
                <a16:creationId xmlns:a16="http://schemas.microsoft.com/office/drawing/2014/main" id="{06028152-2778-46A7-9F91-14C48A320C18}"/>
              </a:ext>
            </a:extLst>
          </p:cNvPr>
          <p:cNvSpPr>
            <a:spLocks noGrp="1"/>
          </p:cNvSpPr>
          <p:nvPr>
            <p:ph type="sldNum" sz="quarter" idx="10"/>
          </p:nvPr>
        </p:nvSpPr>
        <p:spPr/>
        <p:txBody>
          <a:bodyPr/>
          <a:lstStyle/>
          <a:p>
            <a:fld id="{01EF93C7-D0AB-41D7-8C62-1F8A9E33AE23}" type="slidenum">
              <a:rPr lang="en-US" smtClean="0"/>
              <a:pPr/>
              <a:t>82</a:t>
            </a:fld>
            <a:endParaRPr lang="en-US"/>
          </a:p>
        </p:txBody>
      </p:sp>
      <p:pic>
        <p:nvPicPr>
          <p:cNvPr id="34" name="Picture 4" descr="Representation of Earth followed by one of the entire reality depicting that in first-order logic it is (in this case) quantified variables that stand proxy for entities in reality.">
            <a:extLst>
              <a:ext uri="{FF2B5EF4-FFF2-40B4-BE49-F238E27FC236}">
                <a16:creationId xmlns:a16="http://schemas.microsoft.com/office/drawing/2014/main" id="{7EA4EB71-3C5E-472C-B589-4591B5D0C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5745" y="2491266"/>
            <a:ext cx="1851455" cy="185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 name="Group 39" descr="Representation of Earth followed by one of the entire reality depicting that in first-order logic it is (in this case) quantified variables that stand proxy for entities in reality.">
            <a:extLst>
              <a:ext uri="{FF2B5EF4-FFF2-40B4-BE49-F238E27FC236}">
                <a16:creationId xmlns:a16="http://schemas.microsoft.com/office/drawing/2014/main" id="{8C22D329-30FF-4EC9-B79A-C081C06CAC59}"/>
              </a:ext>
            </a:extLst>
          </p:cNvPr>
          <p:cNvGrpSpPr/>
          <p:nvPr/>
        </p:nvGrpSpPr>
        <p:grpSpPr>
          <a:xfrm>
            <a:off x="748919" y="2172610"/>
            <a:ext cx="6185281" cy="722987"/>
            <a:chOff x="927714" y="4608611"/>
            <a:chExt cx="6067736" cy="743400"/>
          </a:xfrm>
        </p:grpSpPr>
        <p:sp>
          <p:nvSpPr>
            <p:cNvPr id="35" name="Rectangle 34">
              <a:extLst>
                <a:ext uri="{FF2B5EF4-FFF2-40B4-BE49-F238E27FC236}">
                  <a16:creationId xmlns:a16="http://schemas.microsoft.com/office/drawing/2014/main" id="{5E43F684-474E-4686-B6AD-5A89D6B10ACF}"/>
                </a:ext>
              </a:extLst>
            </p:cNvPr>
            <p:cNvSpPr/>
            <p:nvPr/>
          </p:nvSpPr>
          <p:spPr bwMode="auto">
            <a:xfrm>
              <a:off x="927714" y="4608611"/>
              <a:ext cx="1981200" cy="381000"/>
            </a:xfrm>
            <a:prstGeom prst="rect">
              <a:avLst/>
            </a:prstGeom>
            <a:noFill/>
            <a:ln w="2857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7" name="Straight Arrow Connector 36">
              <a:extLst>
                <a:ext uri="{FF2B5EF4-FFF2-40B4-BE49-F238E27FC236}">
                  <a16:creationId xmlns:a16="http://schemas.microsoft.com/office/drawing/2014/main" id="{0C23F344-702F-44D1-9B34-9188694F3EDE}"/>
                </a:ext>
              </a:extLst>
            </p:cNvPr>
            <p:cNvCxnSpPr>
              <a:cxnSpLocks/>
            </p:cNvCxnSpPr>
            <p:nvPr/>
          </p:nvCxnSpPr>
          <p:spPr bwMode="auto">
            <a:xfrm>
              <a:off x="2908914" y="4766987"/>
              <a:ext cx="4086536" cy="585024"/>
            </a:xfrm>
            <a:prstGeom prst="straightConnector1">
              <a:avLst/>
            </a:prstGeom>
            <a:solidFill>
              <a:schemeClr val="accent1"/>
            </a:solidFill>
            <a:ln w="28575" cap="flat" cmpd="sng" algn="ctr">
              <a:solidFill>
                <a:srgbClr val="92D050"/>
              </a:solidFill>
              <a:prstDash val="solid"/>
              <a:round/>
              <a:headEnd type="none" w="med" len="med"/>
              <a:tailEnd type="triangle"/>
            </a:ln>
            <a:effectLst/>
          </p:spPr>
        </p:cxnSp>
      </p:grpSp>
    </p:spTree>
    <p:extLst>
      <p:ext uri="{BB962C8B-B14F-4D97-AF65-F5344CB8AC3E}">
        <p14:creationId xmlns:p14="http://schemas.microsoft.com/office/powerpoint/2010/main" val="2108428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1" presetClass="exit" presetSubtype="0" fill="hold" nodeType="clickEffect">
                                  <p:stCondLst>
                                    <p:cond delay="0"/>
                                  </p:stCondLst>
                                  <p:childTnLst>
                                    <p:anim calcmode="lin" valueType="num">
                                      <p:cBhvr>
                                        <p:cTn id="12" dur="1000"/>
                                        <p:tgtEl>
                                          <p:spTgt spid="34"/>
                                        </p:tgtEl>
                                        <p:attrNameLst>
                                          <p:attrName>ppt_w</p:attrName>
                                        </p:attrNameLst>
                                      </p:cBhvr>
                                      <p:tavLst>
                                        <p:tav tm="0">
                                          <p:val>
                                            <p:strVal val="ppt_w"/>
                                          </p:val>
                                        </p:tav>
                                        <p:tav tm="100000">
                                          <p:val>
                                            <p:fltVal val="0"/>
                                          </p:val>
                                        </p:tav>
                                      </p:tavLst>
                                    </p:anim>
                                    <p:anim calcmode="lin" valueType="num">
                                      <p:cBhvr>
                                        <p:cTn id="13" dur="1000"/>
                                        <p:tgtEl>
                                          <p:spTgt spid="34"/>
                                        </p:tgtEl>
                                        <p:attrNameLst>
                                          <p:attrName>ppt_h</p:attrName>
                                        </p:attrNameLst>
                                      </p:cBhvr>
                                      <p:tavLst>
                                        <p:tav tm="0">
                                          <p:val>
                                            <p:strVal val="ppt_h"/>
                                          </p:val>
                                        </p:tav>
                                        <p:tav tm="100000">
                                          <p:val>
                                            <p:fltVal val="0"/>
                                          </p:val>
                                        </p:tav>
                                      </p:tavLst>
                                    </p:anim>
                                    <p:anim calcmode="lin" valueType="num">
                                      <p:cBhvr>
                                        <p:cTn id="14" dur="1000"/>
                                        <p:tgtEl>
                                          <p:spTgt spid="34"/>
                                        </p:tgtEl>
                                        <p:attrNameLst>
                                          <p:attrName>style.rotation</p:attrName>
                                        </p:attrNameLst>
                                      </p:cBhvr>
                                      <p:tavLst>
                                        <p:tav tm="0">
                                          <p:val>
                                            <p:fltVal val="0"/>
                                          </p:val>
                                        </p:tav>
                                        <p:tav tm="100000">
                                          <p:val>
                                            <p:fltVal val="90"/>
                                          </p:val>
                                        </p:tav>
                                      </p:tavLst>
                                    </p:anim>
                                    <p:animEffect transition="out" filter="fade">
                                      <p:cBhvr>
                                        <p:cTn id="15" dur="1000"/>
                                        <p:tgtEl>
                                          <p:spTgt spid="34"/>
                                        </p:tgtEl>
                                      </p:cBhvr>
                                    </p:animEffect>
                                    <p:set>
                                      <p:cBhvr>
                                        <p:cTn id="16" dur="1" fill="hold">
                                          <p:stCondLst>
                                            <p:cond delay="999"/>
                                          </p:stCondLst>
                                        </p:cTn>
                                        <p:tgtEl>
                                          <p:spTgt spid="34"/>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7200"/>
                                        </p:tgtEl>
                                        <p:attrNameLst>
                                          <p:attrName>style.visibility</p:attrName>
                                        </p:attrNameLst>
                                      </p:cBhvr>
                                      <p:to>
                                        <p:strVal val="visible"/>
                                      </p:to>
                                    </p:set>
                                    <p:animEffect transition="in" filter="fade">
                                      <p:cBhvr>
                                        <p:cTn id="19" dur="1500"/>
                                        <p:tgtEl>
                                          <p:spTgt spid="7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F52A5-5F47-4DBC-9B1A-66400F778B2E}"/>
              </a:ext>
            </a:extLst>
          </p:cNvPr>
          <p:cNvSpPr>
            <a:spLocks noGrp="1"/>
          </p:cNvSpPr>
          <p:nvPr>
            <p:ph type="title"/>
          </p:nvPr>
        </p:nvSpPr>
        <p:spPr/>
        <p:txBody>
          <a:bodyPr/>
          <a:lstStyle/>
          <a:p>
            <a:r>
              <a:rPr lang="en-US" dirty="0"/>
              <a:t>BFO2020-FOL axiom [lqn-1]</a:t>
            </a:r>
          </a:p>
        </p:txBody>
      </p:sp>
      <p:sp>
        <p:nvSpPr>
          <p:cNvPr id="3" name="Content Placeholder 2">
            <a:extLst>
              <a:ext uri="{FF2B5EF4-FFF2-40B4-BE49-F238E27FC236}">
                <a16:creationId xmlns:a16="http://schemas.microsoft.com/office/drawing/2014/main" id="{F3CBA69D-5B18-4151-A0E8-7249B0A220BB}"/>
              </a:ext>
            </a:extLst>
          </p:cNvPr>
          <p:cNvSpPr>
            <a:spLocks noGrp="1"/>
          </p:cNvSpPr>
          <p:nvPr>
            <p:ph idx="1"/>
          </p:nvPr>
        </p:nvSpPr>
        <p:spPr/>
        <p:txBody>
          <a:bodyPr/>
          <a:lstStyle/>
          <a:p>
            <a:r>
              <a:rPr lang="en-US" dirty="0"/>
              <a:t>(</a:t>
            </a:r>
            <a:r>
              <a:rPr lang="en-US" dirty="0" err="1"/>
              <a:t>cl:comment</a:t>
            </a:r>
            <a:r>
              <a:rPr lang="en-US" dirty="0"/>
              <a:t> "Relata of instance-of are particular, universal, temporal-region. [lqn-1]"    </a:t>
            </a:r>
          </a:p>
          <a:p>
            <a:r>
              <a:rPr lang="en-US" dirty="0"/>
              <a:t>	(</a:t>
            </a:r>
            <a:r>
              <a:rPr lang="en-US" dirty="0" err="1">
                <a:solidFill>
                  <a:srgbClr val="92D050"/>
                </a:solidFill>
              </a:rPr>
              <a:t>forall</a:t>
            </a:r>
            <a:r>
              <a:rPr lang="en-US" dirty="0"/>
              <a:t> (</a:t>
            </a:r>
            <a:r>
              <a:rPr lang="en-US" dirty="0" err="1">
                <a:solidFill>
                  <a:srgbClr val="FFC000"/>
                </a:solidFill>
              </a:rPr>
              <a:t>i</a:t>
            </a:r>
            <a:r>
              <a:rPr lang="en-US" dirty="0">
                <a:solidFill>
                  <a:srgbClr val="FFC000"/>
                </a:solidFill>
              </a:rPr>
              <a:t> u t</a:t>
            </a:r>
            <a:r>
              <a:rPr lang="en-US" dirty="0"/>
              <a:t>)</a:t>
            </a:r>
          </a:p>
          <a:p>
            <a:r>
              <a:rPr lang="en-US" dirty="0"/>
              <a:t>       (if (</a:t>
            </a:r>
            <a:r>
              <a:rPr lang="en-US" dirty="0">
                <a:solidFill>
                  <a:srgbClr val="FFFF00"/>
                </a:solidFill>
              </a:rPr>
              <a:t>instance-of</a:t>
            </a:r>
            <a:r>
              <a:rPr lang="en-US" dirty="0"/>
              <a:t> </a:t>
            </a:r>
            <a:r>
              <a:rPr lang="en-US" i="1" dirty="0" err="1">
                <a:solidFill>
                  <a:srgbClr val="FFC000"/>
                </a:solidFill>
              </a:rPr>
              <a:t>i</a:t>
            </a:r>
            <a:r>
              <a:rPr lang="en-US" dirty="0">
                <a:solidFill>
                  <a:srgbClr val="FFC000"/>
                </a:solidFill>
              </a:rPr>
              <a:t> </a:t>
            </a:r>
            <a:r>
              <a:rPr lang="en-US" u="sng" dirty="0">
                <a:solidFill>
                  <a:srgbClr val="FFC000"/>
                </a:solidFill>
              </a:rPr>
              <a:t>u</a:t>
            </a:r>
            <a:r>
              <a:rPr lang="en-US" dirty="0">
                <a:solidFill>
                  <a:srgbClr val="FFC000"/>
                </a:solidFill>
              </a:rPr>
              <a:t> </a:t>
            </a:r>
            <a:r>
              <a:rPr lang="en-US" i="1" dirty="0">
                <a:solidFill>
                  <a:srgbClr val="FFC000"/>
                </a:solidFill>
              </a:rPr>
              <a:t>t</a:t>
            </a:r>
            <a:r>
              <a:rPr lang="en-US" dirty="0"/>
              <a:t>)</a:t>
            </a:r>
          </a:p>
          <a:p>
            <a:r>
              <a:rPr lang="en-US" dirty="0"/>
              <a:t>	        (and 	(</a:t>
            </a:r>
            <a:r>
              <a:rPr lang="en-US" dirty="0">
                <a:solidFill>
                  <a:srgbClr val="FFFF00"/>
                </a:solidFill>
              </a:rPr>
              <a:t>particular</a:t>
            </a:r>
            <a:r>
              <a:rPr lang="en-US" dirty="0"/>
              <a:t> </a:t>
            </a:r>
            <a:r>
              <a:rPr lang="en-US" i="1" dirty="0" err="1">
                <a:solidFill>
                  <a:srgbClr val="FFC000"/>
                </a:solidFill>
              </a:rPr>
              <a:t>i</a:t>
            </a:r>
            <a:r>
              <a:rPr lang="en-US" dirty="0"/>
              <a:t>) </a:t>
            </a:r>
          </a:p>
          <a:p>
            <a:r>
              <a:rPr lang="en-US" dirty="0"/>
              <a:t>			(</a:t>
            </a:r>
            <a:r>
              <a:rPr lang="en-US" dirty="0">
                <a:solidFill>
                  <a:srgbClr val="FFFF00"/>
                </a:solidFill>
              </a:rPr>
              <a:t>universal</a:t>
            </a:r>
            <a:r>
              <a:rPr lang="en-US" dirty="0"/>
              <a:t> </a:t>
            </a:r>
            <a:r>
              <a:rPr lang="en-US" u="sng" dirty="0">
                <a:solidFill>
                  <a:srgbClr val="FFC000"/>
                </a:solidFill>
              </a:rPr>
              <a:t>u</a:t>
            </a:r>
            <a:r>
              <a:rPr lang="en-US" dirty="0"/>
              <a:t>)       </a:t>
            </a:r>
          </a:p>
          <a:p>
            <a:r>
              <a:rPr lang="en-US" dirty="0"/>
              <a:t>			(</a:t>
            </a:r>
            <a:r>
              <a:rPr lang="en-US" dirty="0">
                <a:solidFill>
                  <a:srgbClr val="FFFF00"/>
                </a:solidFill>
              </a:rPr>
              <a:t>instance-of</a:t>
            </a:r>
            <a:r>
              <a:rPr lang="en-US" dirty="0"/>
              <a:t> </a:t>
            </a:r>
            <a:r>
              <a:rPr lang="en-US" i="1" dirty="0">
                <a:solidFill>
                  <a:srgbClr val="FFC000"/>
                </a:solidFill>
              </a:rPr>
              <a:t>t</a:t>
            </a:r>
            <a:r>
              <a:rPr lang="en-US" dirty="0"/>
              <a:t> </a:t>
            </a:r>
            <a:r>
              <a:rPr lang="en-US" dirty="0">
                <a:solidFill>
                  <a:srgbClr val="00B0F0"/>
                </a:solidFill>
              </a:rPr>
              <a:t>temporal-region</a:t>
            </a:r>
            <a:r>
              <a:rPr lang="en-US" dirty="0"/>
              <a:t> </a:t>
            </a:r>
            <a:r>
              <a:rPr lang="en-US" i="1" dirty="0">
                <a:solidFill>
                  <a:srgbClr val="FFC000"/>
                </a:solidFill>
              </a:rPr>
              <a:t>t</a:t>
            </a:r>
            <a:r>
              <a:rPr lang="en-US" dirty="0"/>
              <a:t>)))))</a:t>
            </a:r>
          </a:p>
          <a:p>
            <a:endParaRPr lang="en-US" dirty="0"/>
          </a:p>
          <a:p>
            <a:r>
              <a:rPr lang="en-US" sz="1400" u="sng" dirty="0"/>
              <a:t>Legend</a:t>
            </a:r>
            <a:r>
              <a:rPr lang="en-US" sz="1400" dirty="0"/>
              <a:t>:</a:t>
            </a:r>
          </a:p>
          <a:p>
            <a:r>
              <a:rPr lang="en-US" sz="1400" dirty="0"/>
              <a:t>	logical connector</a:t>
            </a:r>
          </a:p>
          <a:p>
            <a:r>
              <a:rPr lang="en-US" sz="1400" dirty="0"/>
              <a:t>	</a:t>
            </a:r>
            <a:r>
              <a:rPr lang="en-US" sz="1400" dirty="0">
                <a:solidFill>
                  <a:srgbClr val="92D050"/>
                </a:solidFill>
              </a:rPr>
              <a:t>quantifier</a:t>
            </a:r>
          </a:p>
          <a:p>
            <a:r>
              <a:rPr lang="en-US" sz="1400" dirty="0"/>
              <a:t>	</a:t>
            </a:r>
            <a:r>
              <a:rPr lang="en-US" sz="1400" dirty="0">
                <a:solidFill>
                  <a:srgbClr val="FFFF00"/>
                </a:solidFill>
              </a:rPr>
              <a:t>relation</a:t>
            </a:r>
          </a:p>
          <a:p>
            <a:r>
              <a:rPr lang="en-US" sz="1400" dirty="0"/>
              <a:t>	</a:t>
            </a:r>
            <a:r>
              <a:rPr lang="en-US" sz="1400" dirty="0">
                <a:solidFill>
                  <a:srgbClr val="FFC000"/>
                </a:solidFill>
              </a:rPr>
              <a:t>variable</a:t>
            </a:r>
            <a:r>
              <a:rPr lang="en-US" sz="1400" dirty="0"/>
              <a:t>; denoting a </a:t>
            </a:r>
            <a:r>
              <a:rPr lang="en-US" sz="1400" i="1" dirty="0">
                <a:solidFill>
                  <a:srgbClr val="FFC000"/>
                </a:solidFill>
              </a:rPr>
              <a:t>particular</a:t>
            </a:r>
            <a:r>
              <a:rPr lang="en-US" sz="1400" dirty="0"/>
              <a:t> or a </a:t>
            </a:r>
            <a:r>
              <a:rPr lang="en-US" sz="1400" u="sng" dirty="0">
                <a:solidFill>
                  <a:srgbClr val="FFC000"/>
                </a:solidFill>
              </a:rPr>
              <a:t>universal</a:t>
            </a:r>
          </a:p>
          <a:p>
            <a:r>
              <a:rPr lang="en-US" sz="1400" dirty="0"/>
              <a:t>	</a:t>
            </a:r>
            <a:r>
              <a:rPr lang="en-US" sz="1400" dirty="0">
                <a:solidFill>
                  <a:srgbClr val="00B0F0"/>
                </a:solidFill>
              </a:rPr>
              <a:t>universal</a:t>
            </a:r>
          </a:p>
          <a:p>
            <a:endParaRPr lang="en-US" dirty="0"/>
          </a:p>
        </p:txBody>
      </p:sp>
      <p:sp>
        <p:nvSpPr>
          <p:cNvPr id="4" name="Slide Number Placeholder 3">
            <a:extLst>
              <a:ext uri="{FF2B5EF4-FFF2-40B4-BE49-F238E27FC236}">
                <a16:creationId xmlns:a16="http://schemas.microsoft.com/office/drawing/2014/main" id="{6C7002D4-84B8-4339-88B9-5C339DEFE145}"/>
              </a:ext>
            </a:extLst>
          </p:cNvPr>
          <p:cNvSpPr>
            <a:spLocks noGrp="1"/>
          </p:cNvSpPr>
          <p:nvPr>
            <p:ph type="sldNum" sz="quarter" idx="10"/>
          </p:nvPr>
        </p:nvSpPr>
        <p:spPr/>
        <p:txBody>
          <a:bodyPr/>
          <a:lstStyle/>
          <a:p>
            <a:fld id="{01EF93C7-D0AB-41D7-8C62-1F8A9E33AE23}" type="slidenum">
              <a:rPr lang="en-US" smtClean="0"/>
              <a:pPr/>
              <a:t>83</a:t>
            </a:fld>
            <a:endParaRPr lang="en-US"/>
          </a:p>
        </p:txBody>
      </p:sp>
    </p:spTree>
    <p:extLst>
      <p:ext uri="{BB962C8B-B14F-4D97-AF65-F5344CB8AC3E}">
        <p14:creationId xmlns:p14="http://schemas.microsoft.com/office/powerpoint/2010/main" val="14138211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versus particulars (1)</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cxnSp>
        <p:nvCxnSpPr>
          <p:cNvPr id="12" name="Straight Arrow Connector 11"/>
          <p:cNvCxnSpPr>
            <a:cxnSpLocks/>
            <a:endCxn id="17" idx="2"/>
          </p:cNvCxnSpPr>
          <p:nvPr/>
        </p:nvCxnSpPr>
        <p:spPr bwMode="auto">
          <a:xfrm flipV="1">
            <a:off x="957263" y="2718375"/>
            <a:ext cx="3614384" cy="1901250"/>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cxnSpLocks/>
            <a:endCxn id="17" idx="2"/>
          </p:cNvCxnSpPr>
          <p:nvPr/>
        </p:nvCxnSpPr>
        <p:spPr bwMode="auto">
          <a:xfrm flipV="1">
            <a:off x="2752725" y="2718375"/>
            <a:ext cx="1818922" cy="1877437"/>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cxnSpLocks/>
            <a:endCxn id="17" idx="2"/>
          </p:cNvCxnSpPr>
          <p:nvPr/>
        </p:nvCxnSpPr>
        <p:spPr bwMode="auto">
          <a:xfrm flipV="1">
            <a:off x="4514849" y="2718375"/>
            <a:ext cx="56798" cy="1853625"/>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cxnSpLocks/>
            <a:endCxn id="17" idx="2"/>
          </p:cNvCxnSpPr>
          <p:nvPr/>
        </p:nvCxnSpPr>
        <p:spPr bwMode="auto">
          <a:xfrm flipH="1" flipV="1">
            <a:off x="4571647" y="2718375"/>
            <a:ext cx="1729140" cy="1910775"/>
          </a:xfrm>
          <a:prstGeom prst="straightConnector1">
            <a:avLst/>
          </a:prstGeom>
          <a:noFill/>
          <a:ln w="38100" cap="flat" cmpd="sng" algn="ctr">
            <a:solidFill>
              <a:schemeClr val="bg1"/>
            </a:solidFill>
            <a:prstDash val="solid"/>
            <a:round/>
            <a:headEnd type="none" w="med" len="med"/>
            <a:tailEnd type="arrow"/>
          </a:ln>
          <a:effectLst/>
        </p:spPr>
      </p:cxnSp>
      <p:cxnSp>
        <p:nvCxnSpPr>
          <p:cNvPr id="16" name="Straight Arrow Connector 15"/>
          <p:cNvCxnSpPr>
            <a:cxnSpLocks/>
            <a:endCxn id="17" idx="2"/>
          </p:cNvCxnSpPr>
          <p:nvPr/>
        </p:nvCxnSpPr>
        <p:spPr bwMode="auto">
          <a:xfrm flipH="1" flipV="1">
            <a:off x="4571647" y="2718375"/>
            <a:ext cx="3534128" cy="1882200"/>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3289084" y="2133600"/>
            <a:ext cx="2565126"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Human being</a:t>
            </a:r>
          </a:p>
        </p:txBody>
      </p:sp>
      <p:sp>
        <p:nvSpPr>
          <p:cNvPr id="28" name="TextBox 27"/>
          <p:cNvSpPr txBox="1"/>
          <p:nvPr/>
        </p:nvSpPr>
        <p:spPr>
          <a:xfrm>
            <a:off x="522437" y="2869912"/>
            <a:ext cx="2680541"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a:ln>
                  <a:noFill/>
                </a:ln>
                <a:solidFill>
                  <a:srgbClr val="FFFFFF"/>
                </a:solidFill>
                <a:effectLst/>
                <a:uLnTx/>
                <a:uFillTx/>
                <a:latin typeface="Times New Roman" pitchFamily="18" charset="0"/>
                <a:ea typeface="+mn-ea"/>
                <a:cs typeface="+mn-cs"/>
              </a:rPr>
              <a:t>instance of at t</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itchFamily="18" charset="0"/>
                <a:ea typeface="+mn-ea"/>
                <a:cs typeface="+mn-cs"/>
              </a:rPr>
              <a:t>particulars</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4" name="Picture 3" descr="A line-up of mug-shots of distinct people.">
            <a:extLst>
              <a:ext uri="{FF2B5EF4-FFF2-40B4-BE49-F238E27FC236}">
                <a16:creationId xmlns:a16="http://schemas.microsoft.com/office/drawing/2014/main" id="{51B3A94E-2684-4A24-9BC6-7F1B62F51A7F}"/>
              </a:ext>
            </a:extLst>
          </p:cNvPr>
          <p:cNvPicPr>
            <a:picLocks noChangeAspect="1"/>
          </p:cNvPicPr>
          <p:nvPr/>
        </p:nvPicPr>
        <p:blipFill>
          <a:blip r:embed="rId3"/>
          <a:stretch>
            <a:fillRect/>
          </a:stretch>
        </p:blipFill>
        <p:spPr>
          <a:xfrm>
            <a:off x="429409" y="4572000"/>
            <a:ext cx="8285182" cy="1627773"/>
          </a:xfrm>
          <a:prstGeom prst="rect">
            <a:avLst/>
          </a:prstGeom>
        </p:spPr>
      </p:pic>
    </p:spTree>
    <p:extLst>
      <p:ext uri="{BB962C8B-B14F-4D97-AF65-F5344CB8AC3E}">
        <p14:creationId xmlns:p14="http://schemas.microsoft.com/office/powerpoint/2010/main" val="22335354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versus particulars (2)</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cxnSp>
        <p:nvCxnSpPr>
          <p:cNvPr id="12" name="Straight Arrow Connector 11"/>
          <p:cNvCxnSpPr>
            <a:cxnSpLocks/>
            <a:endCxn id="17" idx="2"/>
          </p:cNvCxnSpPr>
          <p:nvPr/>
        </p:nvCxnSpPr>
        <p:spPr bwMode="auto">
          <a:xfrm flipV="1">
            <a:off x="957263" y="2718375"/>
            <a:ext cx="3614384" cy="1901250"/>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cxnSpLocks/>
            <a:endCxn id="17" idx="2"/>
          </p:cNvCxnSpPr>
          <p:nvPr/>
        </p:nvCxnSpPr>
        <p:spPr bwMode="auto">
          <a:xfrm flipV="1">
            <a:off x="2752725" y="2718375"/>
            <a:ext cx="1818922" cy="1877437"/>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cxnSpLocks/>
            <a:endCxn id="17" idx="2"/>
          </p:cNvCxnSpPr>
          <p:nvPr/>
        </p:nvCxnSpPr>
        <p:spPr bwMode="auto">
          <a:xfrm flipV="1">
            <a:off x="4514849" y="2718375"/>
            <a:ext cx="56798" cy="1853625"/>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cxnSpLocks/>
            <a:endCxn id="17" idx="2"/>
          </p:cNvCxnSpPr>
          <p:nvPr/>
        </p:nvCxnSpPr>
        <p:spPr bwMode="auto">
          <a:xfrm flipH="1" flipV="1">
            <a:off x="4571647" y="2718375"/>
            <a:ext cx="1729140" cy="1910775"/>
          </a:xfrm>
          <a:prstGeom prst="straightConnector1">
            <a:avLst/>
          </a:prstGeom>
          <a:noFill/>
          <a:ln w="38100" cap="flat" cmpd="sng" algn="ctr">
            <a:solidFill>
              <a:schemeClr val="bg1"/>
            </a:solidFill>
            <a:prstDash val="solid"/>
            <a:round/>
            <a:headEnd type="none" w="med" len="med"/>
            <a:tailEnd type="arrow"/>
          </a:ln>
          <a:effectLst/>
        </p:spPr>
      </p:cxnSp>
      <p:cxnSp>
        <p:nvCxnSpPr>
          <p:cNvPr id="16" name="Straight Arrow Connector 15"/>
          <p:cNvCxnSpPr>
            <a:cxnSpLocks/>
            <a:endCxn id="17" idx="2"/>
          </p:cNvCxnSpPr>
          <p:nvPr/>
        </p:nvCxnSpPr>
        <p:spPr bwMode="auto">
          <a:xfrm flipH="1" flipV="1">
            <a:off x="4571647" y="2718375"/>
            <a:ext cx="3534128" cy="1882200"/>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3442974" y="2133600"/>
            <a:ext cx="2257349"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Photograph</a:t>
            </a:r>
          </a:p>
        </p:txBody>
      </p:sp>
      <p:sp>
        <p:nvSpPr>
          <p:cNvPr id="28" name="TextBox 27"/>
          <p:cNvSpPr txBox="1"/>
          <p:nvPr/>
        </p:nvSpPr>
        <p:spPr>
          <a:xfrm>
            <a:off x="522437" y="2869912"/>
            <a:ext cx="2680541"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a:ln>
                  <a:noFill/>
                </a:ln>
                <a:solidFill>
                  <a:srgbClr val="FFFFFF"/>
                </a:solidFill>
                <a:effectLst/>
                <a:uLnTx/>
                <a:uFillTx/>
                <a:latin typeface="Times New Roman" pitchFamily="18" charset="0"/>
                <a:ea typeface="+mn-ea"/>
                <a:cs typeface="+mn-cs"/>
              </a:rPr>
              <a:t>instance of at t</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itchFamily="18" charset="0"/>
                <a:ea typeface="+mn-ea"/>
                <a:cs typeface="+mn-cs"/>
              </a:rPr>
              <a:t>particulars</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19" name="Picture 18" descr="A line-up of mug-shots of distinct people.">
            <a:extLst>
              <a:ext uri="{FF2B5EF4-FFF2-40B4-BE49-F238E27FC236}">
                <a16:creationId xmlns:a16="http://schemas.microsoft.com/office/drawing/2014/main" id="{C7FE7130-5CAE-433A-B371-03E7547916D0}"/>
              </a:ext>
            </a:extLst>
          </p:cNvPr>
          <p:cNvPicPr>
            <a:picLocks noChangeAspect="1"/>
          </p:cNvPicPr>
          <p:nvPr/>
        </p:nvPicPr>
        <p:blipFill>
          <a:blip r:embed="rId3"/>
          <a:stretch>
            <a:fillRect/>
          </a:stretch>
        </p:blipFill>
        <p:spPr>
          <a:xfrm>
            <a:off x="429409" y="4572000"/>
            <a:ext cx="8285182" cy="1627773"/>
          </a:xfrm>
          <a:prstGeom prst="rect">
            <a:avLst/>
          </a:prstGeom>
        </p:spPr>
      </p:pic>
    </p:spTree>
    <p:extLst>
      <p:ext uri="{BB962C8B-B14F-4D97-AF65-F5344CB8AC3E}">
        <p14:creationId xmlns:p14="http://schemas.microsoft.com/office/powerpoint/2010/main" val="39154350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Instances are the objects of classification …</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pic>
        <p:nvPicPr>
          <p:cNvPr id="269318" name="Picture 6" descr="Picture of some actor">
            <a:hlinkClick r:id="rId3"/>
          </p:cNvPr>
          <p:cNvPicPr>
            <a:picLocks noChangeAspect="1" noChangeArrowheads="1"/>
          </p:cNvPicPr>
          <p:nvPr/>
        </p:nvPicPr>
        <p:blipFill>
          <a:blip r:embed="rId4" cstate="print"/>
          <a:srcRect/>
          <a:stretch>
            <a:fillRect/>
          </a:stretch>
        </p:blipFill>
        <p:spPr bwMode="auto">
          <a:xfrm>
            <a:off x="3971924" y="4572000"/>
            <a:ext cx="1085850" cy="1628775"/>
          </a:xfrm>
          <a:prstGeom prst="rect">
            <a:avLst/>
          </a:prstGeom>
          <a:noFill/>
        </p:spPr>
      </p:pic>
      <p:cxnSp>
        <p:nvCxnSpPr>
          <p:cNvPr id="12" name="Straight Arrow Connector 11"/>
          <p:cNvCxnSpPr>
            <a:stCxn id="269318" idx="0"/>
            <a:endCxn id="18" idx="2"/>
          </p:cNvCxnSpPr>
          <p:nvPr/>
        </p:nvCxnSpPr>
        <p:spPr bwMode="auto">
          <a:xfrm flipH="1" flipV="1">
            <a:off x="3203887" y="2844463"/>
            <a:ext cx="1310962" cy="1727537"/>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endCxn id="17" idx="2"/>
          </p:cNvCxnSpPr>
          <p:nvPr/>
        </p:nvCxnSpPr>
        <p:spPr bwMode="auto">
          <a:xfrm flipH="1" flipV="1">
            <a:off x="1706660" y="3550800"/>
            <a:ext cx="2801629" cy="1035488"/>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stCxn id="269318" idx="0"/>
            <a:endCxn id="19" idx="2"/>
          </p:cNvCxnSpPr>
          <p:nvPr/>
        </p:nvCxnSpPr>
        <p:spPr bwMode="auto">
          <a:xfrm flipV="1">
            <a:off x="4514849" y="2259688"/>
            <a:ext cx="542926" cy="2312312"/>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stCxn id="269318" idx="0"/>
            <a:endCxn id="20" idx="2"/>
          </p:cNvCxnSpPr>
          <p:nvPr/>
        </p:nvCxnSpPr>
        <p:spPr bwMode="auto">
          <a:xfrm flipV="1">
            <a:off x="4514849" y="1802198"/>
            <a:ext cx="2652112" cy="2769802"/>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424097" y="2966025"/>
            <a:ext cx="2565126"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Human being</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itchFamily="18" charset="0"/>
                <a:ea typeface="+mn-ea"/>
                <a:cs typeface="+mn-cs"/>
              </a:rPr>
              <a:t>particulars</a:t>
            </a:r>
          </a:p>
        </p:txBody>
      </p:sp>
      <p:sp>
        <p:nvSpPr>
          <p:cNvPr id="18" name="TextBox 17"/>
          <p:cNvSpPr txBox="1"/>
          <p:nvPr/>
        </p:nvSpPr>
        <p:spPr>
          <a:xfrm>
            <a:off x="2314060" y="2259688"/>
            <a:ext cx="177965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Mammal</a:t>
            </a:r>
          </a:p>
        </p:txBody>
      </p:sp>
      <p:sp>
        <p:nvSpPr>
          <p:cNvPr id="19" name="TextBox 18"/>
          <p:cNvSpPr txBox="1"/>
          <p:nvPr/>
        </p:nvSpPr>
        <p:spPr>
          <a:xfrm>
            <a:off x="4026499" y="1674913"/>
            <a:ext cx="2062552"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Vertebrate</a:t>
            </a:r>
          </a:p>
        </p:txBody>
      </p:sp>
      <p:sp>
        <p:nvSpPr>
          <p:cNvPr id="20" name="TextBox 19"/>
          <p:cNvSpPr txBox="1"/>
          <p:nvPr/>
        </p:nvSpPr>
        <p:spPr>
          <a:xfrm>
            <a:off x="6196983" y="1217423"/>
            <a:ext cx="1939955"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Organism</a:t>
            </a:r>
          </a:p>
        </p:txBody>
      </p:sp>
      <p:sp>
        <p:nvSpPr>
          <p:cNvPr id="27" name="TextBox 26"/>
          <p:cNvSpPr txBox="1"/>
          <p:nvPr/>
        </p:nvSpPr>
        <p:spPr>
          <a:xfrm>
            <a:off x="5263213" y="4148722"/>
            <a:ext cx="2680541"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a:ln>
                  <a:noFill/>
                </a:ln>
                <a:solidFill>
                  <a:srgbClr val="FFFFFF"/>
                </a:solidFill>
                <a:effectLst/>
                <a:uLnTx/>
                <a:uFillTx/>
                <a:latin typeface="Times New Roman" pitchFamily="18" charset="0"/>
                <a:ea typeface="+mn-ea"/>
                <a:cs typeface="+mn-cs"/>
              </a:rPr>
              <a:t>instance of at t</a:t>
            </a:r>
          </a:p>
        </p:txBody>
      </p:sp>
      <p:cxnSp>
        <p:nvCxnSpPr>
          <p:cNvPr id="29" name="Straight Arrow Connector 28"/>
          <p:cNvCxnSpPr>
            <a:stCxn id="17" idx="0"/>
            <a:endCxn id="18" idx="1"/>
          </p:cNvCxnSpPr>
          <p:nvPr/>
        </p:nvCxnSpPr>
        <p:spPr bwMode="auto">
          <a:xfrm flipV="1">
            <a:off x="1706660" y="2552076"/>
            <a:ext cx="607400" cy="413949"/>
          </a:xfrm>
          <a:prstGeom prst="straightConnector1">
            <a:avLst/>
          </a:prstGeom>
          <a:noFill/>
          <a:ln w="38100" cap="flat" cmpd="sng" algn="ctr">
            <a:solidFill>
              <a:srgbClr val="FFFF00"/>
            </a:solidFill>
            <a:prstDash val="solid"/>
            <a:round/>
            <a:headEnd type="none" w="med" len="med"/>
            <a:tailEnd type="arrow"/>
          </a:ln>
          <a:effectLst/>
        </p:spPr>
      </p:cxnSp>
      <p:cxnSp>
        <p:nvCxnSpPr>
          <p:cNvPr id="32" name="Straight Arrow Connector 31"/>
          <p:cNvCxnSpPr>
            <a:stCxn id="18" idx="0"/>
            <a:endCxn id="19" idx="1"/>
          </p:cNvCxnSpPr>
          <p:nvPr/>
        </p:nvCxnSpPr>
        <p:spPr bwMode="auto">
          <a:xfrm flipV="1">
            <a:off x="3203887" y="1967301"/>
            <a:ext cx="822612" cy="292387"/>
          </a:xfrm>
          <a:prstGeom prst="straightConnector1">
            <a:avLst/>
          </a:prstGeom>
          <a:noFill/>
          <a:ln w="38100" cap="flat" cmpd="sng" algn="ctr">
            <a:solidFill>
              <a:srgbClr val="FFFF00"/>
            </a:solidFill>
            <a:prstDash val="solid"/>
            <a:round/>
            <a:headEnd type="none" w="med" len="med"/>
            <a:tailEnd type="arrow"/>
          </a:ln>
          <a:effectLst/>
        </p:spPr>
      </p:cxnSp>
      <p:cxnSp>
        <p:nvCxnSpPr>
          <p:cNvPr id="34" name="Straight Arrow Connector 33"/>
          <p:cNvCxnSpPr>
            <a:stCxn id="19" idx="0"/>
            <a:endCxn id="20" idx="1"/>
          </p:cNvCxnSpPr>
          <p:nvPr/>
        </p:nvCxnSpPr>
        <p:spPr bwMode="auto">
          <a:xfrm flipV="1">
            <a:off x="5057775" y="1509811"/>
            <a:ext cx="1139208" cy="165102"/>
          </a:xfrm>
          <a:prstGeom prst="straightConnector1">
            <a:avLst/>
          </a:prstGeom>
          <a:noFill/>
          <a:ln w="38100" cap="flat" cmpd="sng" algn="ctr">
            <a:solidFill>
              <a:srgbClr val="FFFF00"/>
            </a:solidFill>
            <a:prstDash val="solid"/>
            <a:round/>
            <a:headEnd type="none" w="med" len="med"/>
            <a:tailEnd type="arrow"/>
          </a:ln>
          <a:effectLst/>
        </p:spPr>
      </p:cxnSp>
      <p:sp>
        <p:nvSpPr>
          <p:cNvPr id="37" name="TextBox 36"/>
          <p:cNvSpPr txBox="1"/>
          <p:nvPr/>
        </p:nvSpPr>
        <p:spPr>
          <a:xfrm>
            <a:off x="1314834" y="2218153"/>
            <a:ext cx="66396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err="1">
                <a:ln>
                  <a:noFill/>
                </a:ln>
                <a:solidFill>
                  <a:srgbClr val="FFFF00"/>
                </a:solidFill>
                <a:effectLst/>
                <a:uLnTx/>
                <a:uFillTx/>
                <a:latin typeface="Times New Roman" pitchFamily="18" charset="0"/>
                <a:ea typeface="+mn-ea"/>
                <a:cs typeface="+mn-cs"/>
              </a:rPr>
              <a:t>isa</a:t>
            </a:r>
            <a:endParaRPr kumimoji="0" lang="en-US" sz="3200" b="1"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
        <p:nvSpPr>
          <p:cNvPr id="38" name="TextBox 37"/>
          <p:cNvSpPr txBox="1"/>
          <p:nvPr/>
        </p:nvSpPr>
        <p:spPr>
          <a:xfrm>
            <a:off x="2951229" y="1520250"/>
            <a:ext cx="66396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err="1">
                <a:ln>
                  <a:noFill/>
                </a:ln>
                <a:solidFill>
                  <a:srgbClr val="FFFF00"/>
                </a:solidFill>
                <a:effectLst/>
                <a:uLnTx/>
                <a:uFillTx/>
                <a:latin typeface="Times New Roman" pitchFamily="18" charset="0"/>
                <a:ea typeface="+mn-ea"/>
                <a:cs typeface="+mn-cs"/>
              </a:rPr>
              <a:t>isa</a:t>
            </a:r>
            <a:endParaRPr kumimoji="0" lang="en-US" sz="3200" b="1"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
        <p:nvSpPr>
          <p:cNvPr id="39" name="TextBox 38"/>
          <p:cNvSpPr txBox="1"/>
          <p:nvPr/>
        </p:nvSpPr>
        <p:spPr>
          <a:xfrm>
            <a:off x="5176941" y="1114523"/>
            <a:ext cx="66396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err="1">
                <a:ln>
                  <a:noFill/>
                </a:ln>
                <a:solidFill>
                  <a:srgbClr val="FFFF00"/>
                </a:solidFill>
                <a:effectLst/>
                <a:uLnTx/>
                <a:uFillTx/>
                <a:latin typeface="Times New Roman" pitchFamily="18" charset="0"/>
                <a:ea typeface="+mn-ea"/>
                <a:cs typeface="+mn-cs"/>
              </a:rPr>
              <a:t>isa</a:t>
            </a:r>
            <a:endParaRPr kumimoji="0" lang="en-US" sz="3200" b="1"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1953368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Instances are the objects of classification …</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pic>
        <p:nvPicPr>
          <p:cNvPr id="269318" name="Picture 6" descr="Picture of some actor">
            <a:hlinkClick r:id="rId3"/>
          </p:cNvPr>
          <p:cNvPicPr>
            <a:picLocks noChangeAspect="1" noChangeArrowheads="1"/>
          </p:cNvPicPr>
          <p:nvPr/>
        </p:nvPicPr>
        <p:blipFill>
          <a:blip r:embed="rId4" cstate="print"/>
          <a:srcRect/>
          <a:stretch>
            <a:fillRect/>
          </a:stretch>
        </p:blipFill>
        <p:spPr bwMode="auto">
          <a:xfrm>
            <a:off x="3971924" y="4572000"/>
            <a:ext cx="1085850" cy="1628775"/>
          </a:xfrm>
          <a:prstGeom prst="rect">
            <a:avLst/>
          </a:prstGeom>
          <a:noFill/>
        </p:spPr>
      </p:pic>
      <p:cxnSp>
        <p:nvCxnSpPr>
          <p:cNvPr id="12" name="Straight Arrow Connector 11"/>
          <p:cNvCxnSpPr>
            <a:stCxn id="269318" idx="0"/>
            <a:endCxn id="18" idx="2"/>
          </p:cNvCxnSpPr>
          <p:nvPr/>
        </p:nvCxnSpPr>
        <p:spPr bwMode="auto">
          <a:xfrm flipH="1" flipV="1">
            <a:off x="3203887" y="2844463"/>
            <a:ext cx="1310962" cy="1727537"/>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endCxn id="17" idx="2"/>
          </p:cNvCxnSpPr>
          <p:nvPr/>
        </p:nvCxnSpPr>
        <p:spPr bwMode="auto">
          <a:xfrm flipH="1" flipV="1">
            <a:off x="1706660" y="3550800"/>
            <a:ext cx="2801629" cy="1035488"/>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stCxn id="269318" idx="0"/>
            <a:endCxn id="19" idx="2"/>
          </p:cNvCxnSpPr>
          <p:nvPr/>
        </p:nvCxnSpPr>
        <p:spPr bwMode="auto">
          <a:xfrm flipV="1">
            <a:off x="4514849" y="2259688"/>
            <a:ext cx="542926" cy="2312312"/>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stCxn id="269318" idx="0"/>
            <a:endCxn id="20" idx="2"/>
          </p:cNvCxnSpPr>
          <p:nvPr/>
        </p:nvCxnSpPr>
        <p:spPr bwMode="auto">
          <a:xfrm flipV="1">
            <a:off x="4514849" y="1802198"/>
            <a:ext cx="2652112" cy="2769802"/>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424097" y="2966025"/>
            <a:ext cx="2565126"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Human being</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itchFamily="18" charset="0"/>
                <a:ea typeface="+mn-ea"/>
                <a:cs typeface="+mn-cs"/>
              </a:rPr>
              <a:t>particulars</a:t>
            </a:r>
          </a:p>
        </p:txBody>
      </p:sp>
      <p:sp>
        <p:nvSpPr>
          <p:cNvPr id="18" name="TextBox 17"/>
          <p:cNvSpPr txBox="1"/>
          <p:nvPr/>
        </p:nvSpPr>
        <p:spPr>
          <a:xfrm>
            <a:off x="2314060" y="2259688"/>
            <a:ext cx="177965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Mammal</a:t>
            </a:r>
          </a:p>
        </p:txBody>
      </p:sp>
      <p:sp>
        <p:nvSpPr>
          <p:cNvPr id="19" name="TextBox 18"/>
          <p:cNvSpPr txBox="1"/>
          <p:nvPr/>
        </p:nvSpPr>
        <p:spPr>
          <a:xfrm>
            <a:off x="4026499" y="1674913"/>
            <a:ext cx="2062552"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Vertebrate</a:t>
            </a:r>
          </a:p>
        </p:txBody>
      </p:sp>
      <p:sp>
        <p:nvSpPr>
          <p:cNvPr id="20" name="TextBox 19"/>
          <p:cNvSpPr txBox="1"/>
          <p:nvPr/>
        </p:nvSpPr>
        <p:spPr>
          <a:xfrm>
            <a:off x="6196983" y="1217423"/>
            <a:ext cx="1939955"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mn-cs"/>
              </a:rPr>
              <a:t>Organism</a:t>
            </a:r>
          </a:p>
        </p:txBody>
      </p:sp>
      <p:sp>
        <p:nvSpPr>
          <p:cNvPr id="27" name="TextBox 26"/>
          <p:cNvSpPr txBox="1"/>
          <p:nvPr/>
        </p:nvSpPr>
        <p:spPr>
          <a:xfrm>
            <a:off x="5263213" y="4148722"/>
            <a:ext cx="2680541"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a:ln>
                  <a:noFill/>
                </a:ln>
                <a:solidFill>
                  <a:srgbClr val="FFFFFF"/>
                </a:solidFill>
                <a:effectLst/>
                <a:uLnTx/>
                <a:uFillTx/>
                <a:latin typeface="Times New Roman" pitchFamily="18" charset="0"/>
                <a:ea typeface="+mn-ea"/>
                <a:cs typeface="+mn-cs"/>
              </a:rPr>
              <a:t>instance of at t</a:t>
            </a:r>
          </a:p>
        </p:txBody>
      </p:sp>
      <p:cxnSp>
        <p:nvCxnSpPr>
          <p:cNvPr id="29" name="Straight Arrow Connector 28"/>
          <p:cNvCxnSpPr>
            <a:stCxn id="17" idx="0"/>
            <a:endCxn id="18" idx="1"/>
          </p:cNvCxnSpPr>
          <p:nvPr/>
        </p:nvCxnSpPr>
        <p:spPr bwMode="auto">
          <a:xfrm flipV="1">
            <a:off x="1706660" y="2552076"/>
            <a:ext cx="607400" cy="413949"/>
          </a:xfrm>
          <a:prstGeom prst="straightConnector1">
            <a:avLst/>
          </a:prstGeom>
          <a:noFill/>
          <a:ln w="38100" cap="flat" cmpd="sng" algn="ctr">
            <a:solidFill>
              <a:srgbClr val="FFFF00"/>
            </a:solidFill>
            <a:prstDash val="solid"/>
            <a:round/>
            <a:headEnd type="none" w="med" len="med"/>
            <a:tailEnd type="arrow"/>
          </a:ln>
          <a:effectLst/>
        </p:spPr>
      </p:cxnSp>
      <p:cxnSp>
        <p:nvCxnSpPr>
          <p:cNvPr id="32" name="Straight Arrow Connector 31"/>
          <p:cNvCxnSpPr>
            <a:stCxn id="18" idx="0"/>
            <a:endCxn id="19" idx="1"/>
          </p:cNvCxnSpPr>
          <p:nvPr/>
        </p:nvCxnSpPr>
        <p:spPr bwMode="auto">
          <a:xfrm flipV="1">
            <a:off x="3203887" y="1967301"/>
            <a:ext cx="822612" cy="292387"/>
          </a:xfrm>
          <a:prstGeom prst="straightConnector1">
            <a:avLst/>
          </a:prstGeom>
          <a:noFill/>
          <a:ln w="38100" cap="flat" cmpd="sng" algn="ctr">
            <a:solidFill>
              <a:srgbClr val="FFFF00"/>
            </a:solidFill>
            <a:prstDash val="solid"/>
            <a:round/>
            <a:headEnd type="none" w="med" len="med"/>
            <a:tailEnd type="arrow"/>
          </a:ln>
          <a:effectLst/>
        </p:spPr>
      </p:cxnSp>
      <p:cxnSp>
        <p:nvCxnSpPr>
          <p:cNvPr id="34" name="Straight Arrow Connector 33"/>
          <p:cNvCxnSpPr>
            <a:stCxn id="19" idx="0"/>
            <a:endCxn id="20" idx="1"/>
          </p:cNvCxnSpPr>
          <p:nvPr/>
        </p:nvCxnSpPr>
        <p:spPr bwMode="auto">
          <a:xfrm flipV="1">
            <a:off x="5057775" y="1509811"/>
            <a:ext cx="1139208" cy="165102"/>
          </a:xfrm>
          <a:prstGeom prst="straightConnector1">
            <a:avLst/>
          </a:prstGeom>
          <a:noFill/>
          <a:ln w="38100" cap="flat" cmpd="sng" algn="ctr">
            <a:solidFill>
              <a:srgbClr val="FFFF00"/>
            </a:solidFill>
            <a:prstDash val="solid"/>
            <a:round/>
            <a:headEnd type="none" w="med" len="med"/>
            <a:tailEnd type="arrow"/>
          </a:ln>
          <a:effectLst/>
        </p:spPr>
      </p:cxnSp>
      <p:sp>
        <p:nvSpPr>
          <p:cNvPr id="37" name="TextBox 36"/>
          <p:cNvSpPr txBox="1"/>
          <p:nvPr/>
        </p:nvSpPr>
        <p:spPr>
          <a:xfrm>
            <a:off x="1314834" y="2218153"/>
            <a:ext cx="66396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err="1">
                <a:ln>
                  <a:noFill/>
                </a:ln>
                <a:solidFill>
                  <a:srgbClr val="FFFF00"/>
                </a:solidFill>
                <a:effectLst/>
                <a:uLnTx/>
                <a:uFillTx/>
                <a:latin typeface="Times New Roman" pitchFamily="18" charset="0"/>
                <a:ea typeface="+mn-ea"/>
                <a:cs typeface="+mn-cs"/>
              </a:rPr>
              <a:t>isa</a:t>
            </a:r>
            <a:endParaRPr kumimoji="0" lang="en-US" sz="3200" b="1"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
        <p:nvSpPr>
          <p:cNvPr id="38" name="TextBox 37"/>
          <p:cNvSpPr txBox="1"/>
          <p:nvPr/>
        </p:nvSpPr>
        <p:spPr>
          <a:xfrm>
            <a:off x="2951229" y="1520250"/>
            <a:ext cx="66396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err="1">
                <a:ln>
                  <a:noFill/>
                </a:ln>
                <a:solidFill>
                  <a:srgbClr val="FFFF00"/>
                </a:solidFill>
                <a:effectLst/>
                <a:uLnTx/>
                <a:uFillTx/>
                <a:latin typeface="Times New Roman" pitchFamily="18" charset="0"/>
                <a:ea typeface="+mn-ea"/>
                <a:cs typeface="+mn-cs"/>
              </a:rPr>
              <a:t>isa</a:t>
            </a:r>
            <a:endParaRPr kumimoji="0" lang="en-US" sz="3200" b="1"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
        <p:nvSpPr>
          <p:cNvPr id="39" name="TextBox 38"/>
          <p:cNvSpPr txBox="1"/>
          <p:nvPr/>
        </p:nvSpPr>
        <p:spPr>
          <a:xfrm>
            <a:off x="5176941" y="1114523"/>
            <a:ext cx="663964"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none" strike="noStrike" kern="1200" cap="none" spc="0" normalizeH="0" baseline="0" noProof="0" dirty="0" err="1">
                <a:ln>
                  <a:noFill/>
                </a:ln>
                <a:solidFill>
                  <a:srgbClr val="FFFF00"/>
                </a:solidFill>
                <a:effectLst/>
                <a:uLnTx/>
                <a:uFillTx/>
                <a:latin typeface="Times New Roman" pitchFamily="18" charset="0"/>
                <a:ea typeface="+mn-ea"/>
                <a:cs typeface="+mn-cs"/>
              </a:rPr>
              <a:t>isa</a:t>
            </a:r>
            <a:endParaRPr kumimoji="0" lang="en-US" sz="3200" b="1"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
        <p:nvSpPr>
          <p:cNvPr id="3" name="Oval 2" descr="Oval and arrow together depicting that in realism-based ontology the universal hierarchy is constructed secondary to the scientific observations made at the level of the particulars."/>
          <p:cNvSpPr/>
          <p:nvPr/>
        </p:nvSpPr>
        <p:spPr bwMode="auto">
          <a:xfrm rot="1934683">
            <a:off x="528389" y="2003501"/>
            <a:ext cx="5200592" cy="3528628"/>
          </a:xfrm>
          <a:prstGeom prst="ellipse">
            <a:avLst/>
          </a:prstGeom>
          <a:noFill/>
          <a:ln w="38100"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grpSp>
        <p:nvGrpSpPr>
          <p:cNvPr id="6" name="Group 5" descr="Oval and arrow together depicting that in realism-based ontology the universal hierarchy is constructed secondary to the scientific observations made at the level of the particulars."/>
          <p:cNvGrpSpPr/>
          <p:nvPr/>
        </p:nvGrpSpPr>
        <p:grpSpPr>
          <a:xfrm>
            <a:off x="1930148" y="2869495"/>
            <a:ext cx="1560104" cy="768661"/>
            <a:chOff x="1930148" y="2869495"/>
            <a:chExt cx="1560104" cy="768661"/>
          </a:xfrm>
          <a:solidFill>
            <a:srgbClr val="1FE115"/>
          </a:solidFill>
        </p:grpSpPr>
        <p:sp>
          <p:nvSpPr>
            <p:cNvPr id="5" name="Bent Arrow 4"/>
            <p:cNvSpPr/>
            <p:nvPr/>
          </p:nvSpPr>
          <p:spPr bwMode="auto">
            <a:xfrm rot="13306324">
              <a:off x="2112149" y="2869495"/>
              <a:ext cx="1378103" cy="551588"/>
            </a:xfrm>
            <a:prstGeom prst="bentArrow">
              <a:avLst/>
            </a:prstGeom>
            <a:grpFill/>
            <a:ln w="952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25" name="Bent Arrow 24"/>
            <p:cNvSpPr/>
            <p:nvPr/>
          </p:nvSpPr>
          <p:spPr bwMode="auto">
            <a:xfrm rot="13308581" flipV="1">
              <a:off x="1930148" y="3086568"/>
              <a:ext cx="1378103" cy="551588"/>
            </a:xfrm>
            <a:prstGeom prst="bentArrow">
              <a:avLst/>
            </a:prstGeom>
            <a:grpFill/>
            <a:ln w="952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gr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1945843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a:extLst>
              <a:ext uri="{FF2B5EF4-FFF2-40B4-BE49-F238E27FC236}">
                <a16:creationId xmlns:a16="http://schemas.microsoft.com/office/drawing/2014/main" id="{FEF0AA8F-0E5E-4273-BDA9-A2F291228863}"/>
              </a:ext>
            </a:extLst>
          </p:cNvPr>
          <p:cNvSpPr>
            <a:spLocks noGrp="1" noChangeArrowheads="1"/>
          </p:cNvSpPr>
          <p:nvPr>
            <p:ph type="title"/>
          </p:nvPr>
        </p:nvSpPr>
        <p:spPr/>
        <p:txBody>
          <a:bodyPr/>
          <a:lstStyle/>
          <a:p>
            <a:r>
              <a:rPr lang="en-US" altLang="en-US" i="1" dirty="0"/>
              <a:t>A </a:t>
            </a:r>
            <a:r>
              <a:rPr lang="en-US" altLang="en-US" i="1" dirty="0" err="1"/>
              <a:t>is_a</a:t>
            </a:r>
            <a:r>
              <a:rPr lang="en-US" altLang="en-US" i="1" dirty="0"/>
              <a:t> B</a:t>
            </a:r>
            <a:r>
              <a:rPr lang="en-US" altLang="en-US" dirty="0"/>
              <a:t> in BFO</a:t>
            </a:r>
          </a:p>
        </p:txBody>
      </p:sp>
      <p:sp>
        <p:nvSpPr>
          <p:cNvPr id="400387" name="Rectangle 3">
            <a:extLst>
              <a:ext uri="{FF2B5EF4-FFF2-40B4-BE49-F238E27FC236}">
                <a16:creationId xmlns:a16="http://schemas.microsoft.com/office/drawing/2014/main" id="{A9DD4483-4CA4-4B45-9F23-A901B46CF574}"/>
              </a:ext>
            </a:extLst>
          </p:cNvPr>
          <p:cNvSpPr>
            <a:spLocks noGrp="1" noChangeArrowheads="1"/>
          </p:cNvSpPr>
          <p:nvPr>
            <p:ph idx="1"/>
          </p:nvPr>
        </p:nvSpPr>
        <p:spPr/>
        <p:txBody>
          <a:bodyPr/>
          <a:lstStyle/>
          <a:p>
            <a:pPr marL="609600" indent="-609600">
              <a:buFont typeface="Arial" panose="020B0604020202020204" pitchFamily="34" charset="0"/>
              <a:buChar char="•"/>
            </a:pPr>
            <a:r>
              <a:rPr lang="en-US" altLang="en-US" sz="2800" i="1" dirty="0"/>
              <a:t>A </a:t>
            </a:r>
            <a:r>
              <a:rPr lang="en-US" altLang="en-US" sz="2800" i="1" dirty="0" err="1"/>
              <a:t>is_a</a:t>
            </a:r>
            <a:r>
              <a:rPr lang="en-US" altLang="en-US" sz="2800" i="1" dirty="0"/>
              <a:t> B </a:t>
            </a:r>
            <a:r>
              <a:rPr lang="en-US" altLang="en-US" sz="2800" dirty="0"/>
              <a:t>=def. </a:t>
            </a:r>
            <a:endParaRPr lang="en-US" altLang="en-US" sz="2800" i="1" dirty="0"/>
          </a:p>
          <a:p>
            <a:pPr marL="609600" indent="-609600">
              <a:buFont typeface="Arial" panose="020B0604020202020204" pitchFamily="34" charset="0"/>
              <a:buChar char="•"/>
            </a:pPr>
            <a:endParaRPr lang="en-US" altLang="en-US" sz="2800" i="1" dirty="0"/>
          </a:p>
          <a:p>
            <a:pPr marL="1009650" lvl="1" indent="-609600">
              <a:buFont typeface="Arial" panose="020B0604020202020204" pitchFamily="34" charset="0"/>
              <a:buChar char="•"/>
            </a:pPr>
            <a:r>
              <a:rPr lang="en-US" altLang="en-US" sz="2800" i="1" dirty="0"/>
              <a:t>A </a:t>
            </a:r>
            <a:r>
              <a:rPr lang="en-US" altLang="en-US" sz="2800" dirty="0"/>
              <a:t>and </a:t>
            </a:r>
            <a:r>
              <a:rPr lang="en-US" altLang="en-US" sz="2800" i="1" dirty="0"/>
              <a:t>B </a:t>
            </a:r>
            <a:r>
              <a:rPr lang="en-US" altLang="en-US" sz="2800" dirty="0"/>
              <a:t>are names of universals (natural kinds, types) in reality or of defined classes</a:t>
            </a:r>
          </a:p>
          <a:p>
            <a:pPr marL="1009650" lvl="1" indent="-609600">
              <a:buFont typeface="Arial" panose="020B0604020202020204" pitchFamily="34" charset="0"/>
              <a:buChar char="•"/>
            </a:pPr>
            <a:r>
              <a:rPr lang="en-US" altLang="en-US" sz="2800" dirty="0"/>
              <a:t>for all times </a:t>
            </a:r>
            <a:r>
              <a:rPr lang="en-US" altLang="en-US" sz="2800" i="1" dirty="0"/>
              <a:t>t, </a:t>
            </a:r>
            <a:r>
              <a:rPr lang="en-US" altLang="en-US" sz="2800" dirty="0"/>
              <a:t>all instances of </a:t>
            </a:r>
            <a:r>
              <a:rPr lang="en-US" altLang="en-US" sz="2800" i="1" dirty="0"/>
              <a:t>A </a:t>
            </a:r>
            <a:r>
              <a:rPr lang="en-US" altLang="en-US" sz="2800" dirty="0"/>
              <a:t>at </a:t>
            </a:r>
            <a:r>
              <a:rPr lang="en-US" altLang="en-US" sz="2800" i="1" dirty="0"/>
              <a:t>t </a:t>
            </a:r>
            <a:r>
              <a:rPr lang="en-US" altLang="en-US" sz="2800" dirty="0"/>
              <a:t>are as a matter of science also instances of B at </a:t>
            </a:r>
            <a:r>
              <a:rPr lang="en-US" altLang="en-US" sz="2800" i="1" dirty="0"/>
              <a:t>t</a:t>
            </a:r>
            <a:endParaRPr lang="en-US" altLang="en-US" sz="2800" dirty="0"/>
          </a:p>
          <a:p>
            <a:pPr marL="609600" indent="-609600">
              <a:buFont typeface="Arial" panose="020B0604020202020204" pitchFamily="34" charset="0"/>
              <a:buChar char="•"/>
            </a:pPr>
            <a:endParaRPr lang="en-US" altLang="en-US" sz="2800" dirty="0"/>
          </a:p>
        </p:txBody>
      </p:sp>
      <p:sp>
        <p:nvSpPr>
          <p:cNvPr id="2" name="Slide Number Placeholder 1">
            <a:extLst>
              <a:ext uri="{FF2B5EF4-FFF2-40B4-BE49-F238E27FC236}">
                <a16:creationId xmlns:a16="http://schemas.microsoft.com/office/drawing/2014/main" id="{556FD4F9-5B31-4008-9CF2-B46A390F81F2}"/>
              </a:ext>
            </a:extLst>
          </p:cNvPr>
          <p:cNvSpPr>
            <a:spLocks noGrp="1"/>
          </p:cNvSpPr>
          <p:nvPr>
            <p:ph type="sldNum" sz="quarter" idx="10"/>
          </p:nvPr>
        </p:nvSpPr>
        <p:spPr/>
        <p:txBody>
          <a:bodyPr/>
          <a:lstStyle/>
          <a:p>
            <a:fld id="{320C5896-E886-4A6D-91DF-5DA15D67BC2A}" type="slidenum">
              <a:rPr lang="en-US" altLang="en-US" smtClean="0"/>
              <a:pPr/>
              <a:t>88</a:t>
            </a:fld>
            <a:endParaRPr lang="en-US" altLang="en-US"/>
          </a:p>
        </p:txBody>
      </p:sp>
    </p:spTree>
    <p:extLst>
      <p:ext uri="{BB962C8B-B14F-4D97-AF65-F5344CB8AC3E}">
        <p14:creationId xmlns:p14="http://schemas.microsoft.com/office/powerpoint/2010/main" val="242147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0387">
                                            <p:txEl>
                                              <p:pRg st="3" end="3"/>
                                            </p:txEl>
                                          </p:spTgt>
                                        </p:tgtEl>
                                        <p:attrNameLst>
                                          <p:attrName>style.visibility</p:attrName>
                                        </p:attrNameLst>
                                      </p:cBhvr>
                                      <p:to>
                                        <p:strVal val="visible"/>
                                      </p:to>
                                    </p:set>
                                    <p:animEffect transition="in" filter="wipe(up)">
                                      <p:cBhvr>
                                        <p:cTn id="7" dur="500"/>
                                        <p:tgtEl>
                                          <p:spTgt spid="400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7" grpId="0" uiExpand="1"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BFO definition for </a:t>
            </a:r>
            <a:r>
              <a:rPr lang="en-US" dirty="0" err="1"/>
              <a:t>is_a</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The </a:t>
            </a:r>
            <a:r>
              <a:rPr lang="en-US" dirty="0" err="1"/>
              <a:t>is_a</a:t>
            </a:r>
            <a:r>
              <a:rPr lang="en-US" dirty="0"/>
              <a:t> relation is the subtype or </a:t>
            </a:r>
            <a:r>
              <a:rPr lang="en-US" dirty="0" err="1"/>
              <a:t>subuniversal</a:t>
            </a:r>
            <a:r>
              <a:rPr lang="en-US" dirty="0"/>
              <a:t> relation between universals or types. </a:t>
            </a:r>
          </a:p>
          <a:p>
            <a:pPr>
              <a:buFont typeface="Arial" panose="020B0604020202020204" pitchFamily="34" charset="0"/>
              <a:buChar char="•"/>
            </a:pPr>
            <a:r>
              <a:rPr lang="en-US" dirty="0"/>
              <a:t>In the BFO-book (Arp et al 2015):</a:t>
            </a:r>
          </a:p>
          <a:p>
            <a:pPr lvl="1">
              <a:buFont typeface="Arial" panose="020B0604020202020204" pitchFamily="34" charset="0"/>
              <a:buChar char="•"/>
            </a:pPr>
            <a:r>
              <a:rPr lang="en-US" dirty="0"/>
              <a:t>(1) C </a:t>
            </a:r>
            <a:r>
              <a:rPr lang="en-US" dirty="0" err="1"/>
              <a:t>is_a</a:t>
            </a:r>
            <a:r>
              <a:rPr lang="en-US" dirty="0"/>
              <a:t> C1 =def.:</a:t>
            </a:r>
          </a:p>
          <a:p>
            <a:pPr lvl="2">
              <a:buFont typeface="Arial" panose="020B0604020202020204" pitchFamily="34" charset="0"/>
              <a:buChar char="•"/>
            </a:pPr>
            <a:r>
              <a:rPr lang="en-US" dirty="0"/>
              <a:t>C and C1  are continuant universals, and </a:t>
            </a:r>
          </a:p>
          <a:p>
            <a:pPr lvl="2">
              <a:buFont typeface="Arial" panose="020B0604020202020204" pitchFamily="34" charset="0"/>
              <a:buChar char="•"/>
            </a:pPr>
            <a:r>
              <a:rPr lang="en-US" dirty="0"/>
              <a:t>for all c, t, if c </a:t>
            </a:r>
            <a:r>
              <a:rPr lang="en-US" dirty="0" err="1"/>
              <a:t>instance_of</a:t>
            </a:r>
            <a:r>
              <a:rPr lang="en-US" dirty="0"/>
              <a:t> C at t then c </a:t>
            </a:r>
            <a:r>
              <a:rPr lang="en-US" dirty="0" err="1"/>
              <a:t>instance_of</a:t>
            </a:r>
            <a:r>
              <a:rPr lang="en-US" dirty="0"/>
              <a:t> C1 at t</a:t>
            </a:r>
          </a:p>
          <a:p>
            <a:pPr lvl="1">
              <a:buFont typeface="Arial" panose="020B0604020202020204" pitchFamily="34" charset="0"/>
              <a:buChar char="•"/>
            </a:pPr>
            <a:endParaRPr lang="en-US" dirty="0"/>
          </a:p>
          <a:p>
            <a:pPr lvl="1">
              <a:buFont typeface="Arial" panose="020B0604020202020204" pitchFamily="34" charset="0"/>
              <a:buChar char="•"/>
            </a:pPr>
            <a:r>
              <a:rPr lang="en-US" dirty="0"/>
              <a:t>(2) P </a:t>
            </a:r>
            <a:r>
              <a:rPr lang="en-US" dirty="0" err="1"/>
              <a:t>is_a</a:t>
            </a:r>
            <a:r>
              <a:rPr lang="en-US" dirty="0"/>
              <a:t> P1 =def.:</a:t>
            </a:r>
          </a:p>
          <a:p>
            <a:pPr lvl="2">
              <a:buFont typeface="Arial" panose="020B0604020202020204" pitchFamily="34" charset="0"/>
              <a:buChar char="•"/>
            </a:pPr>
            <a:r>
              <a:rPr lang="en-US" dirty="0"/>
              <a:t>P and P1  are </a:t>
            </a:r>
            <a:r>
              <a:rPr lang="en-US" dirty="0" err="1"/>
              <a:t>occurrent</a:t>
            </a:r>
            <a:r>
              <a:rPr lang="en-US" dirty="0"/>
              <a:t> universals, and </a:t>
            </a:r>
          </a:p>
          <a:p>
            <a:pPr lvl="2">
              <a:buFont typeface="Arial" panose="020B0604020202020204" pitchFamily="34" charset="0"/>
              <a:buChar char="•"/>
            </a:pPr>
            <a:r>
              <a:rPr lang="en-US" dirty="0"/>
              <a:t>for all p, if p </a:t>
            </a:r>
            <a:r>
              <a:rPr lang="en-US" dirty="0" err="1"/>
              <a:t>instance_of</a:t>
            </a:r>
            <a:r>
              <a:rPr lang="en-US" dirty="0"/>
              <a:t> P then p </a:t>
            </a:r>
            <a:r>
              <a:rPr lang="en-US" dirty="0" err="1"/>
              <a:t>instance_of</a:t>
            </a:r>
            <a:r>
              <a:rPr lang="en-US" dirty="0"/>
              <a:t> P1</a:t>
            </a:r>
          </a:p>
          <a:p>
            <a:pPr lvl="2">
              <a:buFont typeface="Arial" panose="020B0604020202020204" pitchFamily="34" charset="0"/>
              <a:buChar char="•"/>
            </a:pPr>
            <a:endParaRPr lang="en-US" dirty="0"/>
          </a:p>
          <a:p>
            <a:pPr>
              <a:buFont typeface="Arial" panose="020B0604020202020204" pitchFamily="34" charset="0"/>
              <a:buChar char="•"/>
            </a:pPr>
            <a:r>
              <a:rPr lang="en-US" dirty="0"/>
              <a:t>In BFO2020-FOL: (1) also applied to occurrents !</a:t>
            </a:r>
          </a:p>
        </p:txBody>
      </p:sp>
      <p:sp>
        <p:nvSpPr>
          <p:cNvPr id="4" name="Slide Number Placeholder 3"/>
          <p:cNvSpPr>
            <a:spLocks noGrp="1"/>
          </p:cNvSpPr>
          <p:nvPr>
            <p:ph type="sldNum" sz="quarter" idx="10"/>
          </p:nvPr>
        </p:nvSpPr>
        <p:spPr/>
        <p:txBody>
          <a:bodyPr/>
          <a:lstStyle/>
          <a:p>
            <a:fld id="{93470ABE-6A45-4D1C-9D9E-FC879E2F39C3}" type="slidenum">
              <a:rPr lang="en-US" smtClean="0"/>
              <a:pPr/>
              <a:t>89</a:t>
            </a:fld>
            <a:endParaRPr lang="en-US"/>
          </a:p>
        </p:txBody>
      </p:sp>
    </p:spTree>
    <p:extLst>
      <p:ext uri="{BB962C8B-B14F-4D97-AF65-F5344CB8AC3E}">
        <p14:creationId xmlns:p14="http://schemas.microsoft.com/office/powerpoint/2010/main" val="15196826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90846-711B-46B1-AFA9-6F1EAA198B9C}"/>
              </a:ext>
            </a:extLst>
          </p:cNvPr>
          <p:cNvSpPr>
            <a:spLocks noGrp="1"/>
          </p:cNvSpPr>
          <p:nvPr>
            <p:ph type="title"/>
          </p:nvPr>
        </p:nvSpPr>
        <p:spPr/>
        <p:txBody>
          <a:bodyPr/>
          <a:lstStyle/>
          <a:p>
            <a:r>
              <a:rPr lang="en-US" dirty="0"/>
              <a:t>‘Isa’ – taxonomy </a:t>
            </a:r>
            <a:r>
              <a:rPr lang="en-US" i="1" dirty="0"/>
              <a:t>á la</a:t>
            </a:r>
            <a:r>
              <a:rPr lang="en-US" dirty="0"/>
              <a:t> BFO2020-FOL</a:t>
            </a:r>
          </a:p>
        </p:txBody>
      </p:sp>
      <p:sp>
        <p:nvSpPr>
          <p:cNvPr id="3" name="Content Placeholder 2">
            <a:extLst>
              <a:ext uri="{FF2B5EF4-FFF2-40B4-BE49-F238E27FC236}">
                <a16:creationId xmlns:a16="http://schemas.microsoft.com/office/drawing/2014/main" id="{F2EDB4D3-BE9E-4B09-9783-224FB88B4F7E}"/>
              </a:ext>
            </a:extLst>
          </p:cNvPr>
          <p:cNvSpPr>
            <a:spLocks noGrp="1"/>
          </p:cNvSpPr>
          <p:nvPr>
            <p:ph idx="1"/>
          </p:nvPr>
        </p:nvSpPr>
        <p:spPr/>
        <p:txBody>
          <a:bodyPr/>
          <a:lstStyle/>
          <a:p>
            <a:r>
              <a:rPr lang="en-US" sz="1800" dirty="0"/>
              <a:t>(</a:t>
            </a:r>
            <a:r>
              <a:rPr lang="en-US" sz="1800" dirty="0">
                <a:solidFill>
                  <a:srgbClr val="FFFF00"/>
                </a:solidFill>
              </a:rPr>
              <a:t>universal</a:t>
            </a:r>
            <a:r>
              <a:rPr lang="en-US" sz="1800" dirty="0"/>
              <a:t> </a:t>
            </a:r>
            <a:r>
              <a:rPr lang="en-US" sz="1800" dirty="0">
                <a:solidFill>
                  <a:srgbClr val="00B0F0"/>
                </a:solidFill>
              </a:rPr>
              <a:t>organism</a:t>
            </a:r>
            <a:r>
              <a:rPr lang="en-US" sz="1800" dirty="0"/>
              <a:t>)</a:t>
            </a:r>
          </a:p>
          <a:p>
            <a:r>
              <a:rPr lang="en-US" sz="1800" dirty="0"/>
              <a:t>(</a:t>
            </a:r>
            <a:r>
              <a:rPr lang="en-US" sz="1800" dirty="0">
                <a:solidFill>
                  <a:srgbClr val="FFFF00"/>
                </a:solidFill>
              </a:rPr>
              <a:t>universal</a:t>
            </a:r>
            <a:r>
              <a:rPr lang="en-US" sz="1800" dirty="0"/>
              <a:t> </a:t>
            </a:r>
            <a:r>
              <a:rPr lang="en-US" sz="1800" dirty="0">
                <a:solidFill>
                  <a:srgbClr val="00B0F0"/>
                </a:solidFill>
              </a:rPr>
              <a:t>vertebrate</a:t>
            </a:r>
            <a:r>
              <a:rPr lang="en-US" sz="1800" dirty="0"/>
              <a:t>)</a:t>
            </a:r>
          </a:p>
          <a:p>
            <a:r>
              <a:rPr lang="en-US" sz="1800" dirty="0"/>
              <a:t>(</a:t>
            </a:r>
            <a:r>
              <a:rPr lang="en-US" sz="1800" dirty="0">
                <a:solidFill>
                  <a:srgbClr val="FFFF00"/>
                </a:solidFill>
              </a:rPr>
              <a:t>universal</a:t>
            </a:r>
            <a:r>
              <a:rPr lang="en-US" sz="1800" dirty="0"/>
              <a:t> </a:t>
            </a:r>
            <a:r>
              <a:rPr lang="en-US" sz="1800" dirty="0">
                <a:solidFill>
                  <a:srgbClr val="00B0F0"/>
                </a:solidFill>
              </a:rPr>
              <a:t>mammal</a:t>
            </a:r>
            <a:r>
              <a:rPr lang="en-US" sz="1800" dirty="0"/>
              <a:t>)</a:t>
            </a:r>
          </a:p>
          <a:p>
            <a:r>
              <a:rPr lang="en-US" sz="1800" dirty="0"/>
              <a:t>(</a:t>
            </a:r>
            <a:r>
              <a:rPr lang="en-US" sz="1800" dirty="0">
                <a:solidFill>
                  <a:srgbClr val="FFFF00"/>
                </a:solidFill>
              </a:rPr>
              <a:t>universal</a:t>
            </a:r>
            <a:r>
              <a:rPr lang="en-US" sz="1800" dirty="0"/>
              <a:t> </a:t>
            </a:r>
            <a:r>
              <a:rPr lang="en-US" sz="1800" dirty="0">
                <a:solidFill>
                  <a:srgbClr val="00B0F0"/>
                </a:solidFill>
              </a:rPr>
              <a:t>human-being</a:t>
            </a:r>
            <a:r>
              <a:rPr lang="en-US" sz="1800" dirty="0"/>
              <a:t>)</a:t>
            </a:r>
          </a:p>
          <a:p>
            <a:endParaRPr lang="en-US" sz="1800" dirty="0"/>
          </a:p>
          <a:p>
            <a:r>
              <a:rPr lang="en-US" sz="1800" dirty="0"/>
              <a:t>(</a:t>
            </a:r>
            <a:r>
              <a:rPr lang="en-US" sz="1800" dirty="0" err="1">
                <a:solidFill>
                  <a:srgbClr val="AAE600"/>
                </a:solidFill>
              </a:rPr>
              <a:t>forall</a:t>
            </a:r>
            <a:r>
              <a:rPr lang="en-US" sz="1800" dirty="0"/>
              <a:t> (</a:t>
            </a:r>
            <a:r>
              <a:rPr lang="en-US" sz="1800" dirty="0">
                <a:solidFill>
                  <a:srgbClr val="FFC000"/>
                </a:solidFill>
              </a:rPr>
              <a:t>t x</a:t>
            </a:r>
            <a:r>
              <a:rPr lang="en-US" sz="1800" dirty="0"/>
              <a:t>)     </a:t>
            </a:r>
          </a:p>
          <a:p>
            <a:r>
              <a:rPr lang="en-US" sz="1800" dirty="0"/>
              <a:t>	(if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vertebrate</a:t>
            </a:r>
            <a:r>
              <a:rPr lang="en-US" sz="1800" dirty="0"/>
              <a:t> </a:t>
            </a:r>
            <a:r>
              <a:rPr lang="en-US" sz="1800" i="1" dirty="0">
                <a:solidFill>
                  <a:srgbClr val="FFC000"/>
                </a:solidFill>
              </a:rPr>
              <a:t>t</a:t>
            </a:r>
            <a:r>
              <a:rPr lang="en-US" sz="1800" dirty="0"/>
              <a:t>) </a:t>
            </a:r>
          </a:p>
          <a:p>
            <a:r>
              <a:rPr lang="en-US" sz="1800" dirty="0"/>
              <a:t>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organism</a:t>
            </a:r>
            <a:r>
              <a:rPr lang="en-US" sz="1800" dirty="0"/>
              <a:t> </a:t>
            </a:r>
            <a:r>
              <a:rPr lang="en-US" sz="1800" i="1" dirty="0">
                <a:solidFill>
                  <a:srgbClr val="FFC000"/>
                </a:solidFill>
              </a:rPr>
              <a:t>t</a:t>
            </a:r>
            <a:r>
              <a:rPr lang="en-US" sz="1800" dirty="0"/>
              <a:t>)))</a:t>
            </a:r>
          </a:p>
          <a:p>
            <a:r>
              <a:rPr lang="en-US" sz="1800" dirty="0"/>
              <a:t>(</a:t>
            </a:r>
            <a:r>
              <a:rPr lang="en-US" sz="1800" dirty="0" err="1">
                <a:solidFill>
                  <a:srgbClr val="AAE600"/>
                </a:solidFill>
              </a:rPr>
              <a:t>forall</a:t>
            </a:r>
            <a:r>
              <a:rPr lang="en-US" sz="1800" dirty="0"/>
              <a:t> (</a:t>
            </a:r>
            <a:r>
              <a:rPr lang="en-US" sz="1800" dirty="0">
                <a:solidFill>
                  <a:srgbClr val="FFC000"/>
                </a:solidFill>
              </a:rPr>
              <a:t>t x</a:t>
            </a:r>
            <a:r>
              <a:rPr lang="en-US" sz="1800" dirty="0"/>
              <a:t>)     </a:t>
            </a:r>
          </a:p>
          <a:p>
            <a:r>
              <a:rPr lang="en-US" sz="1800" dirty="0"/>
              <a:t>	(if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mammal</a:t>
            </a:r>
            <a:r>
              <a:rPr lang="en-US" sz="1800" dirty="0"/>
              <a:t> </a:t>
            </a:r>
            <a:r>
              <a:rPr lang="en-US" sz="1800" i="1" dirty="0">
                <a:solidFill>
                  <a:srgbClr val="FFC000"/>
                </a:solidFill>
              </a:rPr>
              <a:t>t</a:t>
            </a:r>
            <a:r>
              <a:rPr lang="en-US" sz="1800" dirty="0"/>
              <a:t>) </a:t>
            </a:r>
          </a:p>
          <a:p>
            <a:r>
              <a:rPr lang="en-US" sz="1800" dirty="0"/>
              <a:t>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vertebrate</a:t>
            </a:r>
            <a:r>
              <a:rPr lang="en-US" sz="1800" dirty="0"/>
              <a:t> </a:t>
            </a:r>
            <a:r>
              <a:rPr lang="en-US" sz="1800" i="1" dirty="0">
                <a:solidFill>
                  <a:srgbClr val="FFC000"/>
                </a:solidFill>
              </a:rPr>
              <a:t>t</a:t>
            </a:r>
            <a:r>
              <a:rPr lang="en-US" sz="1800" dirty="0"/>
              <a:t>)))</a:t>
            </a:r>
          </a:p>
          <a:p>
            <a:r>
              <a:rPr lang="en-US" sz="1800" dirty="0"/>
              <a:t>(</a:t>
            </a:r>
            <a:r>
              <a:rPr lang="en-US" sz="1800" dirty="0" err="1">
                <a:solidFill>
                  <a:srgbClr val="AAE600"/>
                </a:solidFill>
              </a:rPr>
              <a:t>forall</a:t>
            </a:r>
            <a:r>
              <a:rPr lang="en-US" sz="1800" dirty="0"/>
              <a:t> (</a:t>
            </a:r>
            <a:r>
              <a:rPr lang="en-US" sz="1800" dirty="0">
                <a:solidFill>
                  <a:srgbClr val="FFC000"/>
                </a:solidFill>
              </a:rPr>
              <a:t>t x</a:t>
            </a:r>
            <a:r>
              <a:rPr lang="en-US" sz="1800" dirty="0"/>
              <a:t>)     </a:t>
            </a:r>
          </a:p>
          <a:p>
            <a:r>
              <a:rPr lang="en-US" sz="1800" dirty="0"/>
              <a:t>	(if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human-being</a:t>
            </a:r>
            <a:r>
              <a:rPr lang="en-US" sz="1800" dirty="0"/>
              <a:t> </a:t>
            </a:r>
            <a:r>
              <a:rPr lang="en-US" sz="1800" i="1" dirty="0">
                <a:solidFill>
                  <a:srgbClr val="FFC000"/>
                </a:solidFill>
              </a:rPr>
              <a:t>t</a:t>
            </a:r>
            <a:r>
              <a:rPr lang="en-US" sz="1800" dirty="0"/>
              <a:t>) </a:t>
            </a:r>
          </a:p>
          <a:p>
            <a:r>
              <a:rPr lang="en-US" sz="1800" dirty="0"/>
              <a:t>		(</a:t>
            </a:r>
            <a:r>
              <a:rPr lang="en-US" sz="1800" dirty="0">
                <a:solidFill>
                  <a:srgbClr val="FFFF00"/>
                </a:solidFill>
              </a:rPr>
              <a:t>instance-of</a:t>
            </a:r>
            <a:r>
              <a:rPr lang="en-US" sz="1800" dirty="0"/>
              <a:t> </a:t>
            </a:r>
            <a:r>
              <a:rPr lang="en-US" sz="1800" i="1" dirty="0">
                <a:solidFill>
                  <a:srgbClr val="FFC000"/>
                </a:solidFill>
              </a:rPr>
              <a:t>x</a:t>
            </a:r>
            <a:r>
              <a:rPr lang="en-US" sz="1800" dirty="0"/>
              <a:t> </a:t>
            </a:r>
            <a:r>
              <a:rPr lang="en-US" sz="1800" dirty="0">
                <a:solidFill>
                  <a:srgbClr val="00B0F0"/>
                </a:solidFill>
              </a:rPr>
              <a:t>mammal</a:t>
            </a:r>
            <a:r>
              <a:rPr lang="en-US" sz="1800" dirty="0"/>
              <a:t> </a:t>
            </a:r>
            <a:r>
              <a:rPr lang="en-US" sz="1800" i="1" dirty="0">
                <a:solidFill>
                  <a:srgbClr val="FFC000"/>
                </a:solidFill>
              </a:rPr>
              <a:t>t</a:t>
            </a:r>
            <a:r>
              <a:rPr lang="en-US" sz="1800" dirty="0"/>
              <a:t>)))</a:t>
            </a:r>
          </a:p>
          <a:p>
            <a:endParaRPr lang="en-US" dirty="0"/>
          </a:p>
        </p:txBody>
      </p:sp>
      <p:sp>
        <p:nvSpPr>
          <p:cNvPr id="4" name="Slide Number Placeholder 3">
            <a:extLst>
              <a:ext uri="{FF2B5EF4-FFF2-40B4-BE49-F238E27FC236}">
                <a16:creationId xmlns:a16="http://schemas.microsoft.com/office/drawing/2014/main" id="{7CBAA017-8275-455D-AEC7-98B739710AE5}"/>
              </a:ext>
            </a:extLst>
          </p:cNvPr>
          <p:cNvSpPr>
            <a:spLocks noGrp="1"/>
          </p:cNvSpPr>
          <p:nvPr>
            <p:ph type="sldNum" sz="quarter" idx="10"/>
          </p:nvPr>
        </p:nvSpPr>
        <p:spPr/>
        <p:txBody>
          <a:bodyPr/>
          <a:lstStyle/>
          <a:p>
            <a:fld id="{01EF93C7-D0AB-41D7-8C62-1F8A9E33AE23}" type="slidenum">
              <a:rPr lang="en-US" smtClean="0"/>
              <a:pPr/>
              <a:t>90</a:t>
            </a:fld>
            <a:endParaRPr lang="en-US"/>
          </a:p>
        </p:txBody>
      </p:sp>
    </p:spTree>
    <p:extLst>
      <p:ext uri="{BB962C8B-B14F-4D97-AF65-F5344CB8AC3E}">
        <p14:creationId xmlns:p14="http://schemas.microsoft.com/office/powerpoint/2010/main" val="9668719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with RDFS / OWL</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AXIOM SCHEMA: class description </a:t>
            </a:r>
            <a:r>
              <a:rPr lang="en-US" dirty="0" err="1"/>
              <a:t>rdfs:subClassOf</a:t>
            </a:r>
            <a:r>
              <a:rPr lang="en-US" dirty="0"/>
              <a:t> class description </a:t>
            </a:r>
          </a:p>
          <a:p>
            <a:pPr>
              <a:buFont typeface="Arial" panose="020B0604020202020204" pitchFamily="34" charset="0"/>
              <a:buChar char="•"/>
            </a:pPr>
            <a:r>
              <a:rPr lang="en-US" dirty="0"/>
              <a:t>The </a:t>
            </a:r>
            <a:r>
              <a:rPr lang="en-US" dirty="0" err="1"/>
              <a:t>rdfs:subClassOf</a:t>
            </a:r>
            <a:r>
              <a:rPr lang="en-US" dirty="0"/>
              <a:t> construct is defined as part of RDF Schema [RDF Vocabulary]. Its meaning in OWL is exactly the same: if the class description C1 is defined as a subclass of class description C2, then the set of individuals in the class extension of C1 should be a subset of the set of individuals in the class extension of C2. </a:t>
            </a:r>
          </a:p>
          <a:p>
            <a:pPr>
              <a:buFont typeface="Arial" panose="020B0604020202020204" pitchFamily="34" charset="0"/>
              <a:buChar char="•"/>
            </a:pPr>
            <a:r>
              <a:rPr lang="en-US" dirty="0"/>
              <a:t>Differences with BFO:</a:t>
            </a:r>
          </a:p>
          <a:p>
            <a:pPr lvl="1">
              <a:buFont typeface="Arial" panose="020B0604020202020204" pitchFamily="34" charset="0"/>
              <a:buChar char="•"/>
            </a:pPr>
            <a:r>
              <a:rPr lang="en-US" dirty="0" err="1"/>
              <a:t>subClass</a:t>
            </a:r>
            <a:r>
              <a:rPr lang="en-US" dirty="0"/>
              <a:t> is primitive, being a subset is a consequence</a:t>
            </a:r>
          </a:p>
          <a:p>
            <a:pPr lvl="1">
              <a:buFont typeface="Arial" panose="020B0604020202020204" pitchFamily="34" charset="0"/>
              <a:buChar char="•"/>
            </a:pPr>
            <a:r>
              <a:rPr lang="en-US" dirty="0"/>
              <a:t>You just have to declare it </a:t>
            </a:r>
            <a:r>
              <a:rPr lang="en-US" dirty="0">
                <a:sym typeface="Wingdings" panose="05000000000000000000" pitchFamily="2" charset="2"/>
              </a:rPr>
              <a:t> how do you want the domain to be, not how the domain is!</a:t>
            </a:r>
          </a:p>
          <a:p>
            <a:pPr lvl="1">
              <a:buFont typeface="Arial" panose="020B0604020202020204" pitchFamily="34" charset="0"/>
              <a:buChar char="•"/>
            </a:pPr>
            <a:r>
              <a:rPr lang="en-US" dirty="0">
                <a:sym typeface="Wingdings" panose="05000000000000000000" pitchFamily="2" charset="2"/>
              </a:rPr>
              <a:t>No time indexing.</a:t>
            </a:r>
            <a:endParaRPr lang="en-US" dirty="0"/>
          </a:p>
        </p:txBody>
      </p:sp>
      <p:sp>
        <p:nvSpPr>
          <p:cNvPr id="4" name="Slide Number Placeholder 3"/>
          <p:cNvSpPr>
            <a:spLocks noGrp="1"/>
          </p:cNvSpPr>
          <p:nvPr>
            <p:ph type="sldNum" sz="quarter" idx="10"/>
          </p:nvPr>
        </p:nvSpPr>
        <p:spPr/>
        <p:txBody>
          <a:bodyPr/>
          <a:lstStyle/>
          <a:p>
            <a:fld id="{93470ABE-6A45-4D1C-9D9E-FC879E2F39C3}" type="slidenum">
              <a:rPr lang="en-US" smtClean="0"/>
              <a:pPr/>
              <a:t>91</a:t>
            </a:fld>
            <a:endParaRPr lang="en-US"/>
          </a:p>
        </p:txBody>
      </p:sp>
    </p:spTree>
    <p:extLst>
      <p:ext uri="{BB962C8B-B14F-4D97-AF65-F5344CB8AC3E}">
        <p14:creationId xmlns:p14="http://schemas.microsoft.com/office/powerpoint/2010/main" val="30693888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B654B-1E59-4C72-9763-6DC5D6E3C85C}"/>
              </a:ext>
            </a:extLst>
          </p:cNvPr>
          <p:cNvSpPr>
            <a:spLocks noGrp="1"/>
          </p:cNvSpPr>
          <p:nvPr>
            <p:ph type="title"/>
          </p:nvPr>
        </p:nvSpPr>
        <p:spPr/>
        <p:txBody>
          <a:bodyPr/>
          <a:lstStyle/>
          <a:p>
            <a:r>
              <a:rPr lang="en-US" dirty="0"/>
              <a:t>Subtype relation / subset relation</a:t>
            </a:r>
            <a:br>
              <a:rPr lang="en-US" dirty="0"/>
            </a:br>
            <a:r>
              <a:rPr lang="en-US" dirty="0"/>
              <a:t>BFO 			OWL</a:t>
            </a:r>
          </a:p>
        </p:txBody>
      </p:sp>
      <p:sp>
        <p:nvSpPr>
          <p:cNvPr id="3" name="Content Placeholder 2">
            <a:extLst>
              <a:ext uri="{FF2B5EF4-FFF2-40B4-BE49-F238E27FC236}">
                <a16:creationId xmlns:a16="http://schemas.microsoft.com/office/drawing/2014/main" id="{D771F9B8-AC28-468D-976B-02AD8F98C0C1}"/>
              </a:ext>
            </a:extLst>
          </p:cNvPr>
          <p:cNvSpPr>
            <a:spLocks noGrp="1"/>
          </p:cNvSpPr>
          <p:nvPr>
            <p:ph idx="1"/>
          </p:nvPr>
        </p:nvSpPr>
        <p:spPr>
          <a:xfrm>
            <a:off x="228600" y="2133600"/>
            <a:ext cx="8686800" cy="4495800"/>
          </a:xfrm>
        </p:spPr>
        <p:txBody>
          <a:bodyPr/>
          <a:lstStyle/>
          <a:p>
            <a:pPr>
              <a:buFont typeface="Arial" panose="020B0604020202020204" pitchFamily="34" charset="0"/>
              <a:buChar char="•"/>
            </a:pPr>
            <a:r>
              <a:rPr lang="en-US" sz="2000" dirty="0"/>
              <a:t>BFO subtyping builds on mereology: </a:t>
            </a:r>
          </a:p>
          <a:p>
            <a:pPr lvl="1">
              <a:spcAft>
                <a:spcPts val="1200"/>
              </a:spcAft>
              <a:buFont typeface="Arial" panose="020B0604020202020204" pitchFamily="34" charset="0"/>
              <a:buChar char="•"/>
            </a:pPr>
            <a:r>
              <a:rPr lang="en-US" sz="2000" dirty="0"/>
              <a:t>‘</a:t>
            </a:r>
            <a:r>
              <a:rPr lang="en-US" sz="2000" i="1" dirty="0"/>
              <a:t>mereology is simply an attempt to lay down the general principles underlying the </a:t>
            </a:r>
            <a:r>
              <a:rPr lang="en-US" sz="2000" i="1" dirty="0">
                <a:solidFill>
                  <a:srgbClr val="FFFF00"/>
                </a:solidFill>
              </a:rPr>
              <a:t>relationships between an entity and its constituent parts</a:t>
            </a:r>
            <a:r>
              <a:rPr lang="en-US" sz="2000" i="1" dirty="0"/>
              <a:t>, whatever the nature of the entity</a:t>
            </a:r>
            <a:r>
              <a:rPr lang="en-US" sz="2000" dirty="0"/>
              <a:t>’.</a:t>
            </a:r>
          </a:p>
          <a:p>
            <a:pPr>
              <a:buFont typeface="Arial" panose="020B0604020202020204" pitchFamily="34" charset="0"/>
              <a:buChar char="•"/>
            </a:pPr>
            <a:r>
              <a:rPr lang="en-US" sz="2000" dirty="0"/>
              <a:t>OWL’s </a:t>
            </a:r>
            <a:r>
              <a:rPr lang="en-US" sz="2000" dirty="0" err="1"/>
              <a:t>subclassing</a:t>
            </a:r>
            <a:r>
              <a:rPr lang="en-US" sz="2000" dirty="0"/>
              <a:t> builds on set theory:</a:t>
            </a:r>
          </a:p>
          <a:p>
            <a:pPr lvl="1">
              <a:spcAft>
                <a:spcPts val="1200"/>
              </a:spcAft>
              <a:buFont typeface="Arial" panose="020B0604020202020204" pitchFamily="34" charset="0"/>
              <a:buChar char="•"/>
            </a:pPr>
            <a:r>
              <a:rPr lang="en-US" sz="2000" dirty="0"/>
              <a:t>‘</a:t>
            </a:r>
            <a:r>
              <a:rPr lang="en-US" sz="2000" i="1" dirty="0"/>
              <a:t>set theory is an attempt to lay down the principles underlying the </a:t>
            </a:r>
            <a:r>
              <a:rPr lang="en-US" sz="2000" i="1" dirty="0">
                <a:solidFill>
                  <a:srgbClr val="FFFF00"/>
                </a:solidFill>
              </a:rPr>
              <a:t>relationships between a set and its members</a:t>
            </a:r>
            <a:r>
              <a:rPr lang="en-US" sz="2000" dirty="0"/>
              <a:t>’. </a:t>
            </a:r>
          </a:p>
          <a:p>
            <a:pPr>
              <a:buFont typeface="Arial" panose="020B0604020202020204" pitchFamily="34" charset="0"/>
              <a:buChar char="•"/>
            </a:pPr>
            <a:r>
              <a:rPr lang="en-US" sz="2000" dirty="0"/>
              <a:t>‘</a:t>
            </a:r>
            <a:r>
              <a:rPr lang="en-US" sz="2000" i="1" dirty="0"/>
              <a:t>Unlike set theory, mereology is not committed to the existence of </a:t>
            </a:r>
            <a:r>
              <a:rPr lang="en-US" sz="2000" i="1" dirty="0" err="1"/>
              <a:t>abstracta</a:t>
            </a:r>
            <a:r>
              <a:rPr lang="en-US" sz="2000" i="1" dirty="0"/>
              <a:t>: the whole can be as concrete as the parts. But mereology carries no </a:t>
            </a:r>
            <a:r>
              <a:rPr lang="en-US" sz="2000" i="1" dirty="0" err="1"/>
              <a:t>nominalistic</a:t>
            </a:r>
            <a:r>
              <a:rPr lang="en-US" sz="2000" i="1" dirty="0"/>
              <a:t> commitment to </a:t>
            </a:r>
            <a:r>
              <a:rPr lang="en-US" sz="2000" i="1" dirty="0" err="1"/>
              <a:t>concreta</a:t>
            </a:r>
            <a:r>
              <a:rPr lang="en-US" sz="2000" i="1" dirty="0"/>
              <a:t> either: the parts can be as abstract as the whole</a:t>
            </a:r>
            <a:r>
              <a:rPr lang="en-US" sz="2000" dirty="0"/>
              <a:t>’.</a:t>
            </a:r>
          </a:p>
        </p:txBody>
      </p:sp>
      <p:sp>
        <p:nvSpPr>
          <p:cNvPr id="4" name="Slide Number Placeholder 3">
            <a:extLst>
              <a:ext uri="{FF2B5EF4-FFF2-40B4-BE49-F238E27FC236}">
                <a16:creationId xmlns:a16="http://schemas.microsoft.com/office/drawing/2014/main" id="{E67FF755-A80E-48F2-B966-0A23A4756135}"/>
              </a:ext>
            </a:extLst>
          </p:cNvPr>
          <p:cNvSpPr>
            <a:spLocks noGrp="1"/>
          </p:cNvSpPr>
          <p:nvPr>
            <p:ph type="sldNum" sz="quarter" idx="10"/>
          </p:nvPr>
        </p:nvSpPr>
        <p:spPr/>
        <p:txBody>
          <a:bodyPr/>
          <a:lstStyle/>
          <a:p>
            <a:fld id="{01EF93C7-D0AB-41D7-8C62-1F8A9E33AE23}" type="slidenum">
              <a:rPr lang="en-US" smtClean="0"/>
              <a:pPr/>
              <a:t>92</a:t>
            </a:fld>
            <a:endParaRPr lang="en-US"/>
          </a:p>
        </p:txBody>
      </p:sp>
      <p:sp>
        <p:nvSpPr>
          <p:cNvPr id="5" name="Rectangle 4">
            <a:extLst>
              <a:ext uri="{FF2B5EF4-FFF2-40B4-BE49-F238E27FC236}">
                <a16:creationId xmlns:a16="http://schemas.microsoft.com/office/drawing/2014/main" id="{2839BC34-BD5D-48DD-B59D-605D970B42B7}"/>
              </a:ext>
            </a:extLst>
          </p:cNvPr>
          <p:cNvSpPr/>
          <p:nvPr/>
        </p:nvSpPr>
        <p:spPr>
          <a:xfrm>
            <a:off x="152400" y="6474023"/>
            <a:ext cx="8991600" cy="307777"/>
          </a:xfrm>
          <a:prstGeom prst="rect">
            <a:avLst/>
          </a:prstGeom>
        </p:spPr>
        <p:txBody>
          <a:bodyPr wrap="square">
            <a:spAutoFit/>
          </a:bodyPr>
          <a:lstStyle/>
          <a:p>
            <a:pPr algn="r"/>
            <a:r>
              <a:rPr lang="en-US" sz="1400" b="0" dirty="0" err="1">
                <a:solidFill>
                  <a:schemeClr val="bg1"/>
                </a:solidFill>
                <a:latin typeface="Source Sans Pro" panose="020B0503030403020204" pitchFamily="34" charset="0"/>
              </a:rPr>
              <a:t>Varzi</a:t>
            </a:r>
            <a:r>
              <a:rPr lang="en-US" sz="1400" b="0" dirty="0">
                <a:solidFill>
                  <a:schemeClr val="bg1"/>
                </a:solidFill>
                <a:latin typeface="Source Sans Pro" panose="020B0503030403020204" pitchFamily="34" charset="0"/>
              </a:rPr>
              <a:t>, Achille, "</a:t>
            </a:r>
            <a:r>
              <a:rPr lang="en-US" sz="1400" b="0" dirty="0">
                <a:solidFill>
                  <a:schemeClr val="bg1"/>
                </a:solidFill>
                <a:latin typeface="Source Sans Pro" panose="020B0503030403020204" pitchFamily="34" charset="0"/>
                <a:hlinkClick r:id="rId2"/>
              </a:rPr>
              <a:t>Mereology</a:t>
            </a:r>
            <a:r>
              <a:rPr lang="en-US" sz="1400" b="0" dirty="0">
                <a:solidFill>
                  <a:schemeClr val="bg1"/>
                </a:solidFill>
                <a:latin typeface="Source Sans Pro" panose="020B0503030403020204" pitchFamily="34" charset="0"/>
              </a:rPr>
              <a:t>", </a:t>
            </a:r>
            <a:r>
              <a:rPr lang="en-US" sz="1400" b="0" i="1" dirty="0">
                <a:solidFill>
                  <a:schemeClr val="bg1"/>
                </a:solidFill>
                <a:latin typeface="Source Sans Pro" panose="020B0503030403020204" pitchFamily="34" charset="0"/>
              </a:rPr>
              <a:t>The Stanford Encyclopedia of Philosophy </a:t>
            </a:r>
            <a:r>
              <a:rPr lang="en-US" sz="1400" b="0" dirty="0">
                <a:solidFill>
                  <a:schemeClr val="bg1"/>
                </a:solidFill>
                <a:latin typeface="Source Sans Pro" panose="020B0503030403020204" pitchFamily="34" charset="0"/>
              </a:rPr>
              <a:t>(Spring 2019 Edition), Edward N. </a:t>
            </a:r>
            <a:r>
              <a:rPr lang="en-US" sz="1400" b="0" dirty="0" err="1">
                <a:solidFill>
                  <a:schemeClr val="bg1"/>
                </a:solidFill>
                <a:latin typeface="Source Sans Pro" panose="020B0503030403020204" pitchFamily="34" charset="0"/>
              </a:rPr>
              <a:t>Zalta</a:t>
            </a:r>
            <a:r>
              <a:rPr lang="en-US" sz="1400" b="0" dirty="0">
                <a:solidFill>
                  <a:schemeClr val="bg1"/>
                </a:solidFill>
                <a:latin typeface="Source Sans Pro" panose="020B0503030403020204" pitchFamily="34" charset="0"/>
              </a:rPr>
              <a:t> (ed.)</a:t>
            </a:r>
            <a:endParaRPr lang="en-US" sz="1400" dirty="0">
              <a:solidFill>
                <a:schemeClr val="bg1"/>
              </a:solidFill>
            </a:endParaRPr>
          </a:p>
        </p:txBody>
      </p:sp>
    </p:spTree>
    <p:extLst>
      <p:ext uri="{BB962C8B-B14F-4D97-AF65-F5344CB8AC3E}">
        <p14:creationId xmlns:p14="http://schemas.microsoft.com/office/powerpoint/2010/main" val="7663928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762000"/>
          </a:xfrm>
        </p:spPr>
        <p:txBody>
          <a:bodyPr/>
          <a:lstStyle/>
          <a:p>
            <a:r>
              <a:rPr lang="en-US" dirty="0"/>
              <a:t>Early goals of Biomedical Ontology in</a:t>
            </a:r>
            <a:br>
              <a:rPr lang="en-US" dirty="0"/>
            </a:br>
            <a:r>
              <a:rPr lang="en-US" dirty="0"/>
              <a:t>Healthcare Information Technology </a:t>
            </a:r>
            <a:r>
              <a:rPr lang="en-US" sz="2800" dirty="0"/>
              <a:t>(HIT)</a:t>
            </a:r>
          </a:p>
        </p:txBody>
      </p:sp>
      <p:sp>
        <p:nvSpPr>
          <p:cNvPr id="3" name="Content Placeholder 2"/>
          <p:cNvSpPr>
            <a:spLocks noGrp="1"/>
          </p:cNvSpPr>
          <p:nvPr>
            <p:ph idx="1"/>
          </p:nvPr>
        </p:nvSpPr>
        <p:spPr>
          <a:xfrm>
            <a:off x="228600" y="1905000"/>
            <a:ext cx="8915400" cy="4572000"/>
          </a:xfrm>
        </p:spPr>
        <p:txBody>
          <a:bodyPr/>
          <a:lstStyle/>
          <a:p>
            <a:pPr marL="571500" indent="-571500">
              <a:buFont typeface="Arial" panose="020B0604020202020204" pitchFamily="34" charset="0"/>
              <a:buChar char="•"/>
            </a:pPr>
            <a:endParaRPr lang="en-US" dirty="0"/>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dirty="0"/>
              <a:t>supporting the creation and use of adequate biomedical </a:t>
            </a:r>
            <a:r>
              <a:rPr lang="en-US" dirty="0">
                <a:solidFill>
                  <a:srgbClr val="FFFF00"/>
                </a:solidFill>
              </a:rPr>
              <a:t>terminology</a:t>
            </a:r>
            <a:r>
              <a:rPr lang="en-US" dirty="0"/>
              <a:t>.</a:t>
            </a:r>
          </a:p>
          <a:p>
            <a:pPr marL="571500" indent="-571500">
              <a:buFont typeface="Arial" panose="020B0604020202020204" pitchFamily="34" charset="0"/>
              <a:buChar char="•"/>
            </a:pPr>
            <a:r>
              <a:rPr lang="en-US" dirty="0"/>
              <a:t>supporting the creation of adequate coding and </a:t>
            </a:r>
            <a:r>
              <a:rPr lang="en-US" dirty="0">
                <a:solidFill>
                  <a:srgbClr val="FFFF00"/>
                </a:solidFill>
              </a:rPr>
              <a:t>classification systems</a:t>
            </a:r>
            <a:r>
              <a:rPr lang="en-US" dirty="0"/>
              <a:t>.</a:t>
            </a:r>
          </a:p>
          <a:p>
            <a:pPr marL="1147763" indent="-1147763">
              <a:buFont typeface="Arial" panose="020B0604020202020204" pitchFamily="34" charset="0"/>
              <a:buChar char="•"/>
            </a:pPr>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953855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762000"/>
          </a:xfrm>
        </p:spPr>
        <p:txBody>
          <a:bodyPr/>
          <a:lstStyle/>
          <a:p>
            <a:r>
              <a:rPr lang="en-US" dirty="0"/>
              <a:t>Goals of Biomedical Ontology in</a:t>
            </a:r>
            <a:br>
              <a:rPr lang="en-US" dirty="0"/>
            </a:br>
            <a:r>
              <a:rPr lang="en-US" dirty="0"/>
              <a:t>Healthcare Information Technology </a:t>
            </a:r>
            <a:r>
              <a:rPr lang="en-US" sz="2800" dirty="0"/>
              <a:t>(HIT)</a:t>
            </a:r>
          </a:p>
        </p:txBody>
      </p:sp>
      <p:sp>
        <p:nvSpPr>
          <p:cNvPr id="3" name="Content Placeholder 2"/>
          <p:cNvSpPr>
            <a:spLocks noGrp="1"/>
          </p:cNvSpPr>
          <p:nvPr>
            <p:ph idx="1"/>
          </p:nvPr>
        </p:nvSpPr>
        <p:spPr>
          <a:xfrm>
            <a:off x="228600" y="1905000"/>
            <a:ext cx="8915400" cy="4572000"/>
          </a:xfrm>
        </p:spPr>
        <p:txBody>
          <a:bodyPr/>
          <a:lstStyle/>
          <a:p>
            <a:pPr marL="571500" indent="-571500">
              <a:buFont typeface="Arial" panose="020B0604020202020204" pitchFamily="34" charset="0"/>
              <a:buChar char="•"/>
            </a:pPr>
            <a:endParaRPr lang="en-US" dirty="0"/>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r>
              <a:rPr lang="en-US" dirty="0"/>
              <a:t>supporting the creation and use of adequate biomedical </a:t>
            </a:r>
            <a:r>
              <a:rPr lang="en-US" dirty="0">
                <a:solidFill>
                  <a:srgbClr val="FFFF00"/>
                </a:solidFill>
              </a:rPr>
              <a:t>terminology</a:t>
            </a:r>
            <a:r>
              <a:rPr lang="en-US" dirty="0"/>
              <a:t>.</a:t>
            </a:r>
          </a:p>
          <a:p>
            <a:pPr marL="571500" indent="-571500">
              <a:buFont typeface="Arial" panose="020B0604020202020204" pitchFamily="34" charset="0"/>
              <a:buChar char="•"/>
            </a:pPr>
            <a:r>
              <a:rPr lang="en-US" dirty="0"/>
              <a:t>supporting the creation of adequate coding and </a:t>
            </a:r>
            <a:r>
              <a:rPr lang="en-US" dirty="0">
                <a:solidFill>
                  <a:srgbClr val="FFFF00"/>
                </a:solidFill>
              </a:rPr>
              <a:t>classification systems</a:t>
            </a:r>
            <a:r>
              <a:rPr lang="en-US" dirty="0"/>
              <a:t>.</a:t>
            </a:r>
          </a:p>
          <a:p>
            <a:pPr marL="571500" indent="-571500">
              <a:buFont typeface="Arial" panose="020B0604020202020204" pitchFamily="34" charset="0"/>
              <a:buChar char="•"/>
            </a:pPr>
            <a:r>
              <a:rPr lang="en-US" dirty="0"/>
              <a:t>solving the </a:t>
            </a:r>
            <a:r>
              <a:rPr lang="en-US" dirty="0">
                <a:solidFill>
                  <a:srgbClr val="FFFF00"/>
                </a:solidFill>
              </a:rPr>
              <a:t>semantic interoperability </a:t>
            </a:r>
            <a:r>
              <a:rPr lang="en-US" dirty="0"/>
              <a:t>problem for heterogeneous biomedical information systems.</a:t>
            </a:r>
          </a:p>
          <a:p>
            <a:pPr marL="571500" indent="-571500">
              <a:buFont typeface="Arial" panose="020B0604020202020204" pitchFamily="34" charset="0"/>
              <a:buChar char="•"/>
            </a:pPr>
            <a:r>
              <a:rPr lang="en-US" dirty="0"/>
              <a:t>improving biomedical </a:t>
            </a:r>
            <a:r>
              <a:rPr lang="en-US" dirty="0">
                <a:solidFill>
                  <a:srgbClr val="FFFF00"/>
                </a:solidFill>
              </a:rPr>
              <a:t>decision support </a:t>
            </a:r>
            <a:r>
              <a:rPr lang="en-US" dirty="0"/>
              <a:t>applications.</a:t>
            </a:r>
          </a:p>
          <a:p>
            <a:pPr marL="1147763" indent="-1147763">
              <a:buFont typeface="Arial" panose="020B0604020202020204" pitchFamily="34" charset="0"/>
              <a:buChar char="•"/>
            </a:pPr>
            <a:endParaRPr lang="en-US" dirty="0"/>
          </a:p>
          <a:p>
            <a:pPr marL="1147763" indent="-1147763">
              <a:buFont typeface="Arial" panose="020B0604020202020204" pitchFamily="34" charset="0"/>
              <a:buChar char="•"/>
            </a:pPr>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145670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762000"/>
          </a:xfrm>
        </p:spPr>
        <p:txBody>
          <a:bodyPr/>
          <a:lstStyle/>
          <a:p>
            <a:r>
              <a:rPr lang="en-US" dirty="0"/>
              <a:t>Additional Goals of </a:t>
            </a:r>
            <a:r>
              <a:rPr lang="en-US" b="1" u="sng" dirty="0">
                <a:solidFill>
                  <a:srgbClr val="92D050"/>
                </a:solidFill>
              </a:rPr>
              <a:t>Realism-based</a:t>
            </a:r>
            <a:r>
              <a:rPr lang="en-US" dirty="0"/>
              <a:t> Biomedical Ontology in HIT</a:t>
            </a:r>
          </a:p>
        </p:txBody>
      </p:sp>
      <p:sp>
        <p:nvSpPr>
          <p:cNvPr id="3" name="Content Placeholder 2"/>
          <p:cNvSpPr>
            <a:spLocks noGrp="1"/>
          </p:cNvSpPr>
          <p:nvPr>
            <p:ph idx="1"/>
          </p:nvPr>
        </p:nvSpPr>
        <p:spPr>
          <a:xfrm>
            <a:off x="228600" y="1905000"/>
            <a:ext cx="8915400" cy="4572000"/>
          </a:xfrm>
        </p:spPr>
        <p:txBody>
          <a:bodyPr/>
          <a:lstStyle/>
          <a:p>
            <a:pPr marL="571500" indent="-571500">
              <a:buFont typeface="Arial" panose="020B0604020202020204" pitchFamily="34" charset="0"/>
              <a:buChar char="•"/>
            </a:pPr>
            <a:r>
              <a:rPr lang="en-US" dirty="0"/>
              <a:t>supporting the identification of what sorts of </a:t>
            </a:r>
            <a:r>
              <a:rPr lang="en-US" dirty="0">
                <a:solidFill>
                  <a:srgbClr val="FFFF00"/>
                </a:solidFill>
              </a:rPr>
              <a:t>biomedical entities</a:t>
            </a:r>
            <a:r>
              <a:rPr lang="en-US" dirty="0"/>
              <a:t> exist, how they relate to each other and how they are best represented.</a:t>
            </a:r>
          </a:p>
          <a:p>
            <a:pPr marL="571500" indent="-571500">
              <a:buFont typeface="Arial" panose="020B0604020202020204" pitchFamily="34" charset="0"/>
              <a:buChar char="•"/>
            </a:pPr>
            <a:r>
              <a:rPr lang="en-US" dirty="0"/>
              <a:t>supporting the creation and use of adequate biomedical </a:t>
            </a:r>
            <a:r>
              <a:rPr lang="en-US" dirty="0">
                <a:solidFill>
                  <a:srgbClr val="FFFF00"/>
                </a:solidFill>
              </a:rPr>
              <a:t>terminology</a:t>
            </a:r>
            <a:r>
              <a:rPr lang="en-US" dirty="0"/>
              <a:t>.</a:t>
            </a:r>
          </a:p>
          <a:p>
            <a:pPr marL="571500" indent="-571500">
              <a:buFont typeface="Arial" panose="020B0604020202020204" pitchFamily="34" charset="0"/>
              <a:buChar char="•"/>
            </a:pPr>
            <a:r>
              <a:rPr lang="en-US" dirty="0"/>
              <a:t>supporting the creation of adequate coding and </a:t>
            </a:r>
            <a:r>
              <a:rPr lang="en-US" dirty="0">
                <a:solidFill>
                  <a:srgbClr val="FFFF00"/>
                </a:solidFill>
              </a:rPr>
              <a:t>classification systems</a:t>
            </a:r>
            <a:r>
              <a:rPr lang="en-US" dirty="0"/>
              <a:t>.</a:t>
            </a:r>
          </a:p>
          <a:p>
            <a:pPr marL="571500" indent="-571500">
              <a:buFont typeface="Arial" panose="020B0604020202020204" pitchFamily="34" charset="0"/>
              <a:buChar char="•"/>
            </a:pPr>
            <a:r>
              <a:rPr lang="en-US" dirty="0"/>
              <a:t>solving the </a:t>
            </a:r>
            <a:r>
              <a:rPr lang="en-US" dirty="0">
                <a:solidFill>
                  <a:srgbClr val="FFFF00"/>
                </a:solidFill>
              </a:rPr>
              <a:t>semantic interoperability </a:t>
            </a:r>
            <a:r>
              <a:rPr lang="en-US" dirty="0"/>
              <a:t>problem for heterogeneous biomedical information systems.</a:t>
            </a:r>
          </a:p>
          <a:p>
            <a:pPr marL="571500" indent="-571500">
              <a:buFont typeface="Arial" panose="020B0604020202020204" pitchFamily="34" charset="0"/>
              <a:buChar char="•"/>
            </a:pPr>
            <a:r>
              <a:rPr lang="en-US" dirty="0"/>
              <a:t>improving biomedical </a:t>
            </a:r>
            <a:r>
              <a:rPr lang="en-US" dirty="0">
                <a:solidFill>
                  <a:srgbClr val="FFFF00"/>
                </a:solidFill>
              </a:rPr>
              <a:t>decision support </a:t>
            </a:r>
            <a:r>
              <a:rPr lang="en-US" dirty="0"/>
              <a:t>applications.</a:t>
            </a:r>
          </a:p>
          <a:p>
            <a:pPr marL="571500" indent="-571500">
              <a:buFont typeface="Arial" panose="020B0604020202020204" pitchFamily="34" charset="0"/>
              <a:buChar char="•"/>
            </a:pPr>
            <a:r>
              <a:rPr lang="en-US" dirty="0"/>
              <a:t>assisting in the </a:t>
            </a:r>
            <a:r>
              <a:rPr lang="en-US" dirty="0">
                <a:solidFill>
                  <a:srgbClr val="FFFF00"/>
                </a:solidFill>
              </a:rPr>
              <a:t>education</a:t>
            </a:r>
            <a:r>
              <a:rPr lang="en-US" dirty="0"/>
              <a:t> of healthcare workers.</a:t>
            </a:r>
          </a:p>
          <a:p>
            <a:pPr marL="571500" indent="-571500">
              <a:buFont typeface="Arial" panose="020B0604020202020204" pitchFamily="34" charset="0"/>
              <a:buChar char="•"/>
            </a:pPr>
            <a:r>
              <a:rPr lang="en-US" dirty="0"/>
              <a:t>…</a:t>
            </a:r>
          </a:p>
          <a:p>
            <a:pPr marL="1147763" indent="-1147763">
              <a:buFont typeface="Arial" panose="020B0604020202020204" pitchFamily="34" charset="0"/>
              <a:buChar char="•"/>
            </a:pPr>
            <a:endParaRPr lang="en-US" dirty="0"/>
          </a:p>
          <a:p>
            <a:pPr marL="1147763" indent="-1147763">
              <a:buFont typeface="Arial" panose="020B0604020202020204" pitchFamily="34" charset="0"/>
              <a:buChar char="•"/>
            </a:pPr>
            <a:endParaRPr lang="en-US" dirty="0"/>
          </a:p>
        </p:txBody>
      </p:sp>
      <p:sp>
        <p:nvSpPr>
          <p:cNvPr id="4" name="Rectangle 3"/>
          <p:cNvSpPr/>
          <p:nvPr/>
        </p:nvSpPr>
        <p:spPr bwMode="auto">
          <a:xfrm>
            <a:off x="228600" y="1905000"/>
            <a:ext cx="8763000" cy="11430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5" name="Rectangle 4"/>
          <p:cNvSpPr/>
          <p:nvPr/>
        </p:nvSpPr>
        <p:spPr bwMode="auto">
          <a:xfrm>
            <a:off x="228600" y="5943599"/>
            <a:ext cx="8763000" cy="550985"/>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6" name="Slide Number Placeholder 5"/>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3970032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should NEVER FORGET !!! (4)</a:t>
            </a:r>
            <a:br>
              <a:rPr lang="en-US" dirty="0"/>
            </a:br>
            <a:r>
              <a:rPr lang="en-US" dirty="0"/>
              <a:t>(major take home message)</a:t>
            </a:r>
          </a:p>
        </p:txBody>
      </p:sp>
      <p:sp>
        <p:nvSpPr>
          <p:cNvPr id="3" name="Content Placeholder 2"/>
          <p:cNvSpPr>
            <a:spLocks noGrp="1"/>
          </p:cNvSpPr>
          <p:nvPr>
            <p:ph idx="1"/>
          </p:nvPr>
        </p:nvSpPr>
        <p:spPr>
          <a:xfrm>
            <a:off x="228600" y="2209800"/>
            <a:ext cx="8686800" cy="4419600"/>
          </a:xfrm>
        </p:spPr>
        <p:txBody>
          <a:bodyPr/>
          <a:lstStyle/>
          <a:p>
            <a:pPr algn="ctr"/>
            <a:r>
              <a:rPr lang="en-US" sz="2800" dirty="0"/>
              <a:t>Crucial distinctions made in Ontological Realism</a:t>
            </a:r>
          </a:p>
          <a:p>
            <a:pPr marL="688975" indent="-688975">
              <a:buFont typeface="+mj-lt"/>
              <a:buAutoNum type="arabicPeriod"/>
            </a:pPr>
            <a:r>
              <a:rPr lang="en-US" sz="4800" dirty="0"/>
              <a:t>ontology </a:t>
            </a:r>
            <a:r>
              <a:rPr lang="en-US" sz="4800" dirty="0">
                <a:sym typeface="Wingdings" panose="05000000000000000000" pitchFamily="2" charset="2"/>
              </a:rPr>
              <a:t> ontologies</a:t>
            </a:r>
          </a:p>
          <a:p>
            <a:pPr marL="688975" indent="-688975">
              <a:buFont typeface="+mj-lt"/>
              <a:buAutoNum type="arabicPeriod"/>
            </a:pPr>
            <a:r>
              <a:rPr lang="en-US" sz="4800" dirty="0">
                <a:sym typeface="Wingdings" panose="05000000000000000000" pitchFamily="2" charset="2"/>
              </a:rPr>
              <a:t>reality  representation</a:t>
            </a:r>
          </a:p>
          <a:p>
            <a:pPr marL="688975" indent="-688975">
              <a:buFont typeface="+mj-lt"/>
              <a:buAutoNum type="arabicPeriod"/>
            </a:pPr>
            <a:r>
              <a:rPr lang="en-US" sz="4800" dirty="0">
                <a:sym typeface="Wingdings" panose="05000000000000000000" pitchFamily="2" charset="2"/>
              </a:rPr>
              <a:t>particulars  types</a:t>
            </a:r>
          </a:p>
          <a:p>
            <a:pPr marL="688975" indent="-688975">
              <a:buFont typeface="+mj-lt"/>
              <a:buAutoNum type="arabicPeriod"/>
            </a:pPr>
            <a:r>
              <a:rPr lang="en-US" sz="4800" dirty="0">
                <a:sym typeface="Wingdings" panose="05000000000000000000" pitchFamily="2" charset="2"/>
              </a:rPr>
              <a:t>continuants  </a:t>
            </a:r>
            <a:r>
              <a:rPr lang="en-US" sz="4800" dirty="0" err="1">
                <a:sym typeface="Wingdings" panose="05000000000000000000" pitchFamily="2" charset="2"/>
              </a:rPr>
              <a:t>occurrents</a:t>
            </a:r>
            <a:endParaRPr lang="en-US" sz="4800" dirty="0"/>
          </a:p>
          <a:p>
            <a:pPr algn="ctr"/>
            <a:endParaRPr lang="en-US" dirty="0"/>
          </a:p>
          <a:p>
            <a:pPr algn="ct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0515648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Continuants </a:t>
            </a:r>
            <a:r>
              <a:rPr lang="en-US" dirty="0">
                <a:sym typeface="Wingdings" panose="05000000000000000000" pitchFamily="2" charset="2"/>
              </a:rPr>
              <a:t> </a:t>
            </a:r>
            <a:r>
              <a:rPr lang="en-US" dirty="0" err="1">
                <a:sym typeface="Wingdings" panose="05000000000000000000" pitchFamily="2" charset="2"/>
              </a:rPr>
              <a:t>Occurrents</a:t>
            </a:r>
            <a:endParaRPr lang="en-US" dirty="0"/>
          </a:p>
        </p:txBody>
      </p:sp>
      <p:graphicFrame>
        <p:nvGraphicFramePr>
          <p:cNvPr id="10" name="Table 9"/>
          <p:cNvGraphicFramePr>
            <a:graphicFrameLocks noGrp="1"/>
          </p:cNvGraphicFramePr>
          <p:nvPr/>
        </p:nvGraphicFramePr>
        <p:xfrm>
          <a:off x="76200" y="1752600"/>
          <a:ext cx="8991600" cy="46634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3311358">
                  <a:extLst>
                    <a:ext uri="{9D8B030D-6E8A-4147-A177-3AD203B41FA5}">
                      <a16:colId xmlns:a16="http://schemas.microsoft.com/office/drawing/2014/main" val="20001"/>
                    </a:ext>
                  </a:extLst>
                </a:gridCol>
                <a:gridCol w="3470442">
                  <a:extLst>
                    <a:ext uri="{9D8B030D-6E8A-4147-A177-3AD203B41FA5}">
                      <a16:colId xmlns:a16="http://schemas.microsoft.com/office/drawing/2014/main" val="20002"/>
                    </a:ext>
                  </a:extLst>
                </a:gridCol>
              </a:tblGrid>
              <a:tr h="370840">
                <a:tc>
                  <a:txBody>
                    <a:bodyPr/>
                    <a:lstStyle/>
                    <a:p>
                      <a:endParaRPr lang="en-US" sz="3200" dirty="0"/>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a:t>Continuant</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err="1"/>
                        <a:t>Occurrent</a:t>
                      </a:r>
                      <a:endParaRPr lang="en-US" sz="3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endParaRPr lang="en-US" sz="3200" dirty="0">
                        <a:solidFill>
                          <a:schemeClr val="bg1"/>
                        </a:solidFill>
                      </a:endParaRPr>
                    </a:p>
                    <a:p>
                      <a:endParaRPr lang="en-US" sz="3200" b="1"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endParaRPr lang="en-US" sz="3200" b="1" dirty="0">
                        <a:solidFill>
                          <a:schemeClr val="bg1"/>
                        </a:solidFill>
                      </a:endParaRP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280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bwMode="auto">
          <a:xfrm flipH="1">
            <a:off x="2321560" y="2362200"/>
            <a:ext cx="673608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7" name="Straight Connector 26"/>
          <p:cNvCxnSpPr/>
          <p:nvPr/>
        </p:nvCxnSpPr>
        <p:spPr bwMode="auto">
          <a:xfrm flipH="1">
            <a:off x="2283057" y="1752600"/>
            <a:ext cx="9928" cy="46634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32" name="TextBox 31"/>
          <p:cNvSpPr txBox="1"/>
          <p:nvPr/>
        </p:nvSpPr>
        <p:spPr>
          <a:xfrm>
            <a:off x="10270834" y="1295400"/>
            <a:ext cx="184731"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dirty="0">
              <a:ln>
                <a:noFill/>
              </a:ln>
              <a:solidFill>
                <a:srgbClr val="000066"/>
              </a:solidFill>
              <a:effectLst/>
              <a:uLnTx/>
              <a:uFillTx/>
              <a:latin typeface="Times New Roman" pitchFamily="18" charset="0"/>
              <a:ea typeface="+mn-ea"/>
              <a:cs typeface="+mn-cs"/>
            </a:endParaRPr>
          </a:p>
        </p:txBody>
      </p:sp>
      <p:sp>
        <p:nvSpPr>
          <p:cNvPr id="33" name="Rectangle 32"/>
          <p:cNvSpPr/>
          <p:nvPr/>
        </p:nvSpPr>
        <p:spPr>
          <a:xfrm>
            <a:off x="2343150" y="2644170"/>
            <a:ext cx="3124200" cy="255454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Entities that at any time they exist,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exist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sng" strike="noStrike" kern="1200" cap="none" spc="0" normalizeH="0" baseline="0" noProof="0" dirty="0">
                <a:ln>
                  <a:noFill/>
                </a:ln>
                <a:solidFill>
                  <a:srgbClr val="FFFFFF"/>
                </a:solidFill>
                <a:effectLst/>
                <a:uLnTx/>
                <a:uFillTx/>
                <a:latin typeface="Times New Roman" pitchFamily="18" charset="0"/>
                <a:ea typeface="+mn-ea"/>
                <a:cs typeface="+mn-cs"/>
              </a:rPr>
              <a:t>in total</a:t>
            </a:r>
            <a:endPar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34" name="Rectangle 33"/>
          <p:cNvSpPr/>
          <p:nvPr/>
        </p:nvSpPr>
        <p:spPr>
          <a:xfrm>
            <a:off x="5753100" y="2638425"/>
            <a:ext cx="3124200" cy="255454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Entities that at any time they exist,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exist only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1" u="sng" strike="noStrike" kern="1200" cap="none" spc="0" normalizeH="0" baseline="0" noProof="0" dirty="0">
                <a:ln>
                  <a:noFill/>
                </a:ln>
                <a:solidFill>
                  <a:srgbClr val="FFFFFF"/>
                </a:solidFill>
                <a:effectLst/>
                <a:uLnTx/>
                <a:uFillTx/>
                <a:latin typeface="Times New Roman" pitchFamily="18" charset="0"/>
                <a:ea typeface="+mn-ea"/>
                <a:cs typeface="+mn-cs"/>
              </a:rPr>
              <a:t>partially</a:t>
            </a:r>
            <a:endPar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35" name="Rectangle 34"/>
          <p:cNvSpPr/>
          <p:nvPr/>
        </p:nvSpPr>
        <p:spPr>
          <a:xfrm>
            <a:off x="86361" y="6520190"/>
            <a:ext cx="8981439" cy="261610"/>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Times New Roman" pitchFamily="18" charset="0"/>
                <a:ea typeface="+mn-ea"/>
                <a:cs typeface="+mn-cs"/>
              </a:rPr>
              <a:t>Smith B, Ceusters W. </a:t>
            </a:r>
            <a:r>
              <a:rPr kumimoji="0" lang="en-US" sz="11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2"/>
              </a:rPr>
              <a:t>Ontological Realism as a Methodology for Coordinated Evolution of Scientific Ontologies</a:t>
            </a:r>
            <a:r>
              <a:rPr kumimoji="0" lang="en-US" sz="1100" b="0" i="0" u="none" strike="noStrike" kern="1200" cap="none" spc="0" normalizeH="0" baseline="0" noProof="0" dirty="0">
                <a:ln>
                  <a:noFill/>
                </a:ln>
                <a:solidFill>
                  <a:srgbClr val="FFFFFF"/>
                </a:solidFill>
                <a:effectLst/>
                <a:uLnTx/>
                <a:uFillTx/>
                <a:latin typeface="Times New Roman" pitchFamily="18" charset="0"/>
                <a:ea typeface="+mn-ea"/>
                <a:cs typeface="+mn-cs"/>
              </a:rPr>
              <a:t>. Applied Ontology, 2010;5(3-4):139-188. </a:t>
            </a: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339165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6324600" y="5334000"/>
            <a:ext cx="19812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3" name="Rectangle 12"/>
          <p:cNvSpPr/>
          <p:nvPr/>
        </p:nvSpPr>
        <p:spPr bwMode="auto">
          <a:xfrm>
            <a:off x="2514600" y="5334000"/>
            <a:ext cx="28956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2" name="Rounded Rectangle 11"/>
          <p:cNvSpPr/>
          <p:nvPr/>
        </p:nvSpPr>
        <p:spPr bwMode="auto">
          <a:xfrm>
            <a:off x="5867400" y="2667000"/>
            <a:ext cx="2895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1" name="Rounded Rectangle 10"/>
          <p:cNvSpPr/>
          <p:nvPr/>
        </p:nvSpPr>
        <p:spPr bwMode="auto">
          <a:xfrm>
            <a:off x="2819400" y="2667000"/>
            <a:ext cx="2133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2" name="Title 1"/>
          <p:cNvSpPr>
            <a:spLocks noGrp="1"/>
          </p:cNvSpPr>
          <p:nvPr>
            <p:ph type="title"/>
          </p:nvPr>
        </p:nvSpPr>
        <p:spPr/>
        <p:txBody>
          <a:bodyPr/>
          <a:lstStyle/>
          <a:p>
            <a:r>
              <a:rPr lang="en-US" dirty="0"/>
              <a:t>An ontological square</a:t>
            </a:r>
          </a:p>
        </p:txBody>
      </p:sp>
      <p:graphicFrame>
        <p:nvGraphicFramePr>
          <p:cNvPr id="10" name="Table 9"/>
          <p:cNvGraphicFramePr>
            <a:graphicFrameLocks noGrp="1"/>
          </p:cNvGraphicFramePr>
          <p:nvPr/>
        </p:nvGraphicFramePr>
        <p:xfrm>
          <a:off x="76200" y="1752600"/>
          <a:ext cx="8991600" cy="46634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3311358">
                  <a:extLst>
                    <a:ext uri="{9D8B030D-6E8A-4147-A177-3AD203B41FA5}">
                      <a16:colId xmlns:a16="http://schemas.microsoft.com/office/drawing/2014/main" val="20001"/>
                    </a:ext>
                  </a:extLst>
                </a:gridCol>
                <a:gridCol w="3470442">
                  <a:extLst>
                    <a:ext uri="{9D8B030D-6E8A-4147-A177-3AD203B41FA5}">
                      <a16:colId xmlns:a16="http://schemas.microsoft.com/office/drawing/2014/main" val="20002"/>
                    </a:ext>
                  </a:extLst>
                </a:gridCol>
              </a:tblGrid>
              <a:tr h="370840">
                <a:tc>
                  <a:txBody>
                    <a:bodyPr/>
                    <a:lstStyle/>
                    <a:p>
                      <a:endParaRPr lang="en-US" sz="3200"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a:t>Continuant</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err="1"/>
                        <a:t>Occurrent</a:t>
                      </a:r>
                      <a:endParaRPr lang="en-US" sz="3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endParaRPr lang="en-US" sz="3200" dirty="0">
                        <a:solidFill>
                          <a:schemeClr val="bg1"/>
                        </a:solidFill>
                      </a:endParaRPr>
                    </a:p>
                    <a:p>
                      <a:r>
                        <a:rPr lang="en-US" sz="3200" b="1" dirty="0">
                          <a:solidFill>
                            <a:schemeClr val="bg1"/>
                          </a:solidFill>
                        </a:rPr>
                        <a:t>Types</a:t>
                      </a: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Tooth</a:t>
                      </a: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Teeth 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r>
                        <a:rPr lang="en-US" sz="2400" b="1" dirty="0">
                          <a:solidFill>
                            <a:schemeClr val="bg1"/>
                          </a:solidFill>
                        </a:rPr>
                        <a:t>Particulars</a:t>
                      </a:r>
                      <a:r>
                        <a:rPr lang="en-US" sz="3200" b="1" dirty="0">
                          <a:solidFill>
                            <a:schemeClr val="bg1"/>
                          </a:solidFill>
                        </a:rPr>
                        <a:t> </a:t>
                      </a:r>
                    </a:p>
                  </a:txBody>
                  <a:tcP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left</a:t>
                      </a:r>
                      <a:r>
                        <a:rPr lang="en-US" sz="2800" baseline="0" dirty="0">
                          <a:solidFill>
                            <a:schemeClr val="tx1"/>
                          </a:solidFill>
                        </a:rPr>
                        <a:t> maxillary first molar</a:t>
                      </a:r>
                      <a:endParaRPr lang="en-US" sz="2800" dirty="0">
                        <a:solidFill>
                          <a:schemeClr val="tx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teeth</a:t>
                      </a:r>
                    </a:p>
                    <a:p>
                      <a:pPr algn="ctr"/>
                      <a:r>
                        <a:rPr lang="en-US" sz="2800" dirty="0">
                          <a:solidFill>
                            <a:schemeClr val="tx1"/>
                          </a:solidFill>
                        </a:rPr>
                        <a:t>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bwMode="auto">
          <a:xfrm flipH="1">
            <a:off x="76200" y="2362200"/>
            <a:ext cx="898144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5" name="Straight Connector 14"/>
          <p:cNvCxnSpPr/>
          <p:nvPr/>
        </p:nvCxnSpPr>
        <p:spPr bwMode="auto">
          <a:xfrm flipH="1">
            <a:off x="86360" y="3962400"/>
            <a:ext cx="898144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flipH="1">
            <a:off x="2283057" y="1752600"/>
            <a:ext cx="9928" cy="46634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428282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6324600" y="5334000"/>
            <a:ext cx="19812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3" name="Rectangle 12"/>
          <p:cNvSpPr/>
          <p:nvPr/>
        </p:nvSpPr>
        <p:spPr bwMode="auto">
          <a:xfrm>
            <a:off x="2514600" y="5334000"/>
            <a:ext cx="28956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2" name="Rounded Rectangle 11"/>
          <p:cNvSpPr/>
          <p:nvPr/>
        </p:nvSpPr>
        <p:spPr bwMode="auto">
          <a:xfrm>
            <a:off x="5867400" y="2667000"/>
            <a:ext cx="2895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1" name="Rounded Rectangle 10"/>
          <p:cNvSpPr/>
          <p:nvPr/>
        </p:nvSpPr>
        <p:spPr bwMode="auto">
          <a:xfrm>
            <a:off x="2819400" y="2667000"/>
            <a:ext cx="2133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2" name="Title 1"/>
          <p:cNvSpPr>
            <a:spLocks noGrp="1"/>
          </p:cNvSpPr>
          <p:nvPr>
            <p:ph type="title"/>
          </p:nvPr>
        </p:nvSpPr>
        <p:spPr/>
        <p:txBody>
          <a:bodyPr/>
          <a:lstStyle/>
          <a:p>
            <a:r>
              <a:rPr lang="en-US" dirty="0"/>
              <a:t>An ontological square</a:t>
            </a:r>
          </a:p>
        </p:txBody>
      </p:sp>
      <p:graphicFrame>
        <p:nvGraphicFramePr>
          <p:cNvPr id="10" name="Table 9"/>
          <p:cNvGraphicFramePr>
            <a:graphicFrameLocks noGrp="1"/>
          </p:cNvGraphicFramePr>
          <p:nvPr/>
        </p:nvGraphicFramePr>
        <p:xfrm>
          <a:off x="76200" y="1752600"/>
          <a:ext cx="8991600" cy="46634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3311358">
                  <a:extLst>
                    <a:ext uri="{9D8B030D-6E8A-4147-A177-3AD203B41FA5}">
                      <a16:colId xmlns:a16="http://schemas.microsoft.com/office/drawing/2014/main" val="20001"/>
                    </a:ext>
                  </a:extLst>
                </a:gridCol>
                <a:gridCol w="3470442">
                  <a:extLst>
                    <a:ext uri="{9D8B030D-6E8A-4147-A177-3AD203B41FA5}">
                      <a16:colId xmlns:a16="http://schemas.microsoft.com/office/drawing/2014/main" val="20002"/>
                    </a:ext>
                  </a:extLst>
                </a:gridCol>
              </a:tblGrid>
              <a:tr h="370840">
                <a:tc>
                  <a:txBody>
                    <a:bodyPr/>
                    <a:lstStyle/>
                    <a:p>
                      <a:endParaRPr lang="en-US" sz="3200"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a:t>Continuant</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err="1"/>
                        <a:t>Occurrent</a:t>
                      </a:r>
                      <a:endParaRPr lang="en-US" sz="3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endParaRPr lang="en-US" sz="3200" dirty="0">
                        <a:solidFill>
                          <a:schemeClr val="bg1"/>
                        </a:solidFill>
                      </a:endParaRPr>
                    </a:p>
                    <a:p>
                      <a:r>
                        <a:rPr lang="en-US" sz="3200" b="1" dirty="0">
                          <a:solidFill>
                            <a:schemeClr val="bg1"/>
                          </a:solidFill>
                        </a:rPr>
                        <a:t>Types</a:t>
                      </a: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Tooth</a:t>
                      </a: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Teeth 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r>
                        <a:rPr lang="en-US" sz="2400" b="1" dirty="0">
                          <a:solidFill>
                            <a:schemeClr val="bg1"/>
                          </a:solidFill>
                        </a:rPr>
                        <a:t>Particulars</a:t>
                      </a:r>
                      <a:r>
                        <a:rPr lang="en-US" sz="3200" b="1" dirty="0">
                          <a:solidFill>
                            <a:schemeClr val="bg1"/>
                          </a:solidFill>
                        </a:rPr>
                        <a:t> </a:t>
                      </a:r>
                    </a:p>
                  </a:txBody>
                  <a:tcP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left</a:t>
                      </a:r>
                      <a:r>
                        <a:rPr lang="en-US" sz="2800" baseline="0" dirty="0">
                          <a:solidFill>
                            <a:schemeClr val="tx1"/>
                          </a:solidFill>
                        </a:rPr>
                        <a:t> maxillary first molar</a:t>
                      </a:r>
                      <a:endParaRPr lang="en-US" sz="2800" dirty="0">
                        <a:solidFill>
                          <a:schemeClr val="tx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teeth</a:t>
                      </a:r>
                    </a:p>
                    <a:p>
                      <a:pPr algn="ctr"/>
                      <a:r>
                        <a:rPr lang="en-US" sz="2800" dirty="0">
                          <a:solidFill>
                            <a:schemeClr val="tx1"/>
                          </a:solidFill>
                        </a:rPr>
                        <a:t>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16" name="Straight Arrow Connector 15"/>
          <p:cNvCxnSpPr/>
          <p:nvPr/>
        </p:nvCxnSpPr>
        <p:spPr bwMode="auto">
          <a:xfrm flipV="1">
            <a:off x="3962400" y="3505200"/>
            <a:ext cx="0" cy="1828800"/>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17" name="Straight Arrow Connector 16"/>
          <p:cNvCxnSpPr/>
          <p:nvPr/>
        </p:nvCxnSpPr>
        <p:spPr bwMode="auto">
          <a:xfrm flipV="1">
            <a:off x="7315200" y="3505200"/>
            <a:ext cx="0" cy="1828800"/>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sp>
        <p:nvSpPr>
          <p:cNvPr id="18" name="TextBox 17"/>
          <p:cNvSpPr txBox="1"/>
          <p:nvPr/>
        </p:nvSpPr>
        <p:spPr>
          <a:xfrm>
            <a:off x="2341880" y="4028182"/>
            <a:ext cx="1770035" cy="107721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Instance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of </a:t>
            </a:r>
            <a:r>
              <a:rPr kumimoji="0" lang="en-US" sz="3200" b="1" strike="noStrike" kern="1200" cap="none" spc="0" normalizeH="0" baseline="0" noProof="0" dirty="0">
                <a:ln>
                  <a:noFill/>
                </a:ln>
                <a:solidFill>
                  <a:srgbClr val="FFFFFF"/>
                </a:solidFill>
                <a:effectLst/>
                <a:uLnTx/>
                <a:uFillTx/>
                <a:latin typeface="Times New Roman" pitchFamily="18" charset="0"/>
                <a:ea typeface="+mn-ea"/>
                <a:cs typeface="+mn-cs"/>
              </a:rPr>
              <a:t>at t</a:t>
            </a:r>
          </a:p>
        </p:txBody>
      </p:sp>
      <p:sp>
        <p:nvSpPr>
          <p:cNvPr id="19" name="TextBox 18"/>
          <p:cNvSpPr txBox="1"/>
          <p:nvPr/>
        </p:nvSpPr>
        <p:spPr>
          <a:xfrm>
            <a:off x="5669476" y="4028182"/>
            <a:ext cx="286492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Instance </a:t>
            </a:r>
          </a:p>
          <a:p>
            <a:pPr marL="0" marR="0" lvl="0" indent="0" algn="l" defTabSz="914400" rtl="0" eaLnBrk="1" fontAlgn="base" latinLnBrk="0" hangingPunct="1">
              <a:lnSpc>
                <a:spcPct val="100000"/>
              </a:lnSpc>
              <a:spcBef>
                <a:spcPct val="0"/>
              </a:spcBef>
              <a:spcAft>
                <a:spcPct val="0"/>
              </a:spcAft>
              <a:buClrTx/>
              <a:buSzTx/>
              <a:buFontTx/>
              <a:buNone/>
              <a:tabLst/>
              <a:defRPr/>
            </a:pPr>
            <a:r>
              <a:rPr lang="en-US" dirty="0">
                <a:solidFill>
                  <a:srgbClr val="FFFFFF"/>
                </a:solidFill>
              </a:rPr>
              <a:t>    o</a:t>
            </a: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f at t   </a:t>
            </a:r>
          </a:p>
        </p:txBody>
      </p:sp>
      <p:cxnSp>
        <p:nvCxnSpPr>
          <p:cNvPr id="26" name="Straight Connector 25"/>
          <p:cNvCxnSpPr/>
          <p:nvPr/>
        </p:nvCxnSpPr>
        <p:spPr bwMode="auto">
          <a:xfrm flipH="1">
            <a:off x="76200" y="2362200"/>
            <a:ext cx="898144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5" name="Straight Connector 14"/>
          <p:cNvCxnSpPr/>
          <p:nvPr/>
        </p:nvCxnSpPr>
        <p:spPr bwMode="auto">
          <a:xfrm flipH="1">
            <a:off x="86360" y="3962400"/>
            <a:ext cx="898144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flipH="1">
            <a:off x="2283057" y="1752600"/>
            <a:ext cx="9928" cy="46634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0029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4"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328EC-A249-4450-B8E2-67D0D1B5DF2E}"/>
              </a:ext>
            </a:extLst>
          </p:cNvPr>
          <p:cNvSpPr>
            <a:spLocks noGrp="1"/>
          </p:cNvSpPr>
          <p:nvPr>
            <p:ph type="title"/>
          </p:nvPr>
        </p:nvSpPr>
        <p:spPr/>
        <p:txBody>
          <a:bodyPr/>
          <a:lstStyle/>
          <a:p>
            <a:r>
              <a:rPr lang="en-US" dirty="0"/>
              <a:t>Continuant vs. occurrent (1)</a:t>
            </a:r>
          </a:p>
        </p:txBody>
      </p:sp>
      <p:sp>
        <p:nvSpPr>
          <p:cNvPr id="3" name="Content Placeholder 2">
            <a:extLst>
              <a:ext uri="{FF2B5EF4-FFF2-40B4-BE49-F238E27FC236}">
                <a16:creationId xmlns:a16="http://schemas.microsoft.com/office/drawing/2014/main" id="{C964CA4F-824A-4344-BBA0-52DD5B05969D}"/>
              </a:ext>
            </a:extLst>
          </p:cNvPr>
          <p:cNvSpPr>
            <a:spLocks noGrp="1"/>
          </p:cNvSpPr>
          <p:nvPr>
            <p:ph idx="1"/>
          </p:nvPr>
        </p:nvSpPr>
        <p:spPr>
          <a:xfrm>
            <a:off x="228600" y="1676400"/>
            <a:ext cx="8915400" cy="4953000"/>
          </a:xfrm>
        </p:spPr>
        <p:txBody>
          <a:bodyPr/>
          <a:lstStyle/>
          <a:p>
            <a:r>
              <a:rPr lang="en-US" sz="2300" dirty="0"/>
              <a:t>(</a:t>
            </a:r>
            <a:r>
              <a:rPr lang="en-US" sz="2300" dirty="0" err="1"/>
              <a:t>cl:comment</a:t>
            </a:r>
            <a:r>
              <a:rPr lang="en-US" sz="2300" dirty="0"/>
              <a:t> "continuant, occurrent are mutually disjoint [wrf-1]"    </a:t>
            </a:r>
          </a:p>
          <a:p>
            <a:r>
              <a:rPr lang="en-US" dirty="0"/>
              <a:t>	(not	 (</a:t>
            </a:r>
            <a:r>
              <a:rPr lang="en-US" dirty="0">
                <a:solidFill>
                  <a:srgbClr val="AAE600"/>
                </a:solidFill>
              </a:rPr>
              <a:t>exists</a:t>
            </a:r>
            <a:r>
              <a:rPr lang="en-US" dirty="0"/>
              <a:t> (</a:t>
            </a:r>
            <a:r>
              <a:rPr lang="en-US" dirty="0">
                <a:solidFill>
                  <a:srgbClr val="FFC000"/>
                </a:solidFill>
              </a:rPr>
              <a:t>x t</a:t>
            </a:r>
            <a:r>
              <a:rPr lang="en-US" dirty="0"/>
              <a:t>)</a:t>
            </a:r>
          </a:p>
          <a:p>
            <a:pPr>
              <a:spcBef>
                <a:spcPts val="0"/>
              </a:spcBef>
            </a:pPr>
            <a:r>
              <a:rPr lang="en-US" dirty="0"/>
              <a:t>	          (and (</a:t>
            </a:r>
            <a:r>
              <a:rPr lang="en-US" dirty="0">
                <a:solidFill>
                  <a:srgbClr val="FFFF00"/>
                </a:solidFill>
              </a:rPr>
              <a:t>instance-of</a:t>
            </a:r>
            <a:r>
              <a:rPr lang="en-US" dirty="0"/>
              <a:t> </a:t>
            </a:r>
            <a:r>
              <a:rPr lang="en-US" i="1" dirty="0">
                <a:solidFill>
                  <a:srgbClr val="FFC000"/>
                </a:solidFill>
              </a:rPr>
              <a:t>x</a:t>
            </a:r>
            <a:r>
              <a:rPr lang="en-US" dirty="0"/>
              <a:t> </a:t>
            </a:r>
            <a:r>
              <a:rPr lang="en-US" dirty="0">
                <a:solidFill>
                  <a:srgbClr val="00B0F0"/>
                </a:solidFill>
              </a:rPr>
              <a:t>continuant</a:t>
            </a:r>
            <a:r>
              <a:rPr lang="en-US" dirty="0"/>
              <a:t> </a:t>
            </a:r>
            <a:r>
              <a:rPr lang="en-US" i="1" dirty="0">
                <a:solidFill>
                  <a:srgbClr val="FFC000"/>
                </a:solidFill>
              </a:rPr>
              <a:t>t</a:t>
            </a:r>
            <a:r>
              <a:rPr lang="en-US" dirty="0"/>
              <a:t>) </a:t>
            </a:r>
          </a:p>
          <a:p>
            <a:pPr>
              <a:spcBef>
                <a:spcPts val="0"/>
              </a:spcBef>
            </a:pPr>
            <a:r>
              <a:rPr lang="en-US" dirty="0"/>
              <a:t>			  (</a:t>
            </a:r>
            <a:r>
              <a:rPr lang="en-US" dirty="0">
                <a:solidFill>
                  <a:srgbClr val="FFFF00"/>
                </a:solidFill>
              </a:rPr>
              <a:t>instance-of</a:t>
            </a:r>
            <a:r>
              <a:rPr lang="en-US" dirty="0"/>
              <a:t> </a:t>
            </a:r>
            <a:r>
              <a:rPr lang="en-US" i="1" dirty="0">
                <a:solidFill>
                  <a:srgbClr val="FFC000"/>
                </a:solidFill>
              </a:rPr>
              <a:t>x</a:t>
            </a:r>
            <a:r>
              <a:rPr lang="en-US" dirty="0"/>
              <a:t> </a:t>
            </a:r>
            <a:r>
              <a:rPr lang="en-US" dirty="0">
                <a:solidFill>
                  <a:srgbClr val="00B0F0"/>
                </a:solidFill>
              </a:rPr>
              <a:t>occurrent</a:t>
            </a:r>
            <a:r>
              <a:rPr lang="en-US" dirty="0"/>
              <a:t> </a:t>
            </a:r>
            <a:r>
              <a:rPr lang="en-US" i="1" dirty="0">
                <a:solidFill>
                  <a:srgbClr val="FFC000"/>
                </a:solidFill>
              </a:rPr>
              <a:t>t</a:t>
            </a:r>
            <a:r>
              <a:rPr lang="en-US" dirty="0"/>
              <a:t>)))))</a:t>
            </a:r>
          </a:p>
          <a:p>
            <a:endParaRPr lang="en-US" dirty="0"/>
          </a:p>
          <a:p>
            <a:pPr marL="0" indent="0"/>
            <a:r>
              <a:rPr lang="en-US" dirty="0"/>
              <a:t>(</a:t>
            </a:r>
            <a:r>
              <a:rPr lang="en-US" dirty="0" err="1"/>
              <a:t>cl:comment</a:t>
            </a:r>
            <a:r>
              <a:rPr lang="en-US" dirty="0"/>
              <a:t> "If something is a continuant at any time then as long as it exists it is a continuant. [ghs-1]"    </a:t>
            </a:r>
          </a:p>
          <a:p>
            <a:r>
              <a:rPr lang="en-US" dirty="0"/>
              <a:t>	(</a:t>
            </a:r>
            <a:r>
              <a:rPr lang="en-US" dirty="0" err="1">
                <a:solidFill>
                  <a:srgbClr val="AAE600"/>
                </a:solidFill>
              </a:rPr>
              <a:t>forall</a:t>
            </a:r>
            <a:r>
              <a:rPr lang="en-US" dirty="0"/>
              <a:t> (</a:t>
            </a:r>
            <a:r>
              <a:rPr lang="en-US" dirty="0">
                <a:solidFill>
                  <a:srgbClr val="FFC000"/>
                </a:solidFill>
              </a:rPr>
              <a:t>x</a:t>
            </a:r>
            <a:r>
              <a:rPr lang="en-US" dirty="0"/>
              <a:t>)</a:t>
            </a:r>
          </a:p>
          <a:p>
            <a:pPr>
              <a:spcBef>
                <a:spcPts val="0"/>
              </a:spcBef>
            </a:pPr>
            <a:r>
              <a:rPr lang="en-US" dirty="0"/>
              <a:t>		(if (</a:t>
            </a:r>
            <a:r>
              <a:rPr lang="en-US" dirty="0">
                <a:solidFill>
                  <a:srgbClr val="AAE600"/>
                </a:solidFill>
              </a:rPr>
              <a:t>exists</a:t>
            </a:r>
            <a:r>
              <a:rPr lang="en-US" dirty="0"/>
              <a:t> (</a:t>
            </a:r>
            <a:r>
              <a:rPr lang="en-US" dirty="0">
                <a:solidFill>
                  <a:srgbClr val="FFC000"/>
                </a:solidFill>
              </a:rPr>
              <a:t>t</a:t>
            </a:r>
            <a:r>
              <a:rPr lang="en-US" dirty="0"/>
              <a:t>) (</a:t>
            </a:r>
            <a:r>
              <a:rPr lang="en-US" dirty="0">
                <a:solidFill>
                  <a:srgbClr val="FFFF00"/>
                </a:solidFill>
              </a:rPr>
              <a:t>instance-of</a:t>
            </a:r>
            <a:r>
              <a:rPr lang="en-US" dirty="0"/>
              <a:t> </a:t>
            </a:r>
            <a:r>
              <a:rPr lang="en-US" i="1" dirty="0">
                <a:solidFill>
                  <a:srgbClr val="FFC000"/>
                </a:solidFill>
              </a:rPr>
              <a:t>x</a:t>
            </a:r>
            <a:r>
              <a:rPr lang="en-US" dirty="0"/>
              <a:t> </a:t>
            </a:r>
            <a:r>
              <a:rPr lang="en-US" dirty="0">
                <a:solidFill>
                  <a:srgbClr val="00B0F0"/>
                </a:solidFill>
              </a:rPr>
              <a:t>continuant</a:t>
            </a:r>
            <a:r>
              <a:rPr lang="en-US" dirty="0"/>
              <a:t> </a:t>
            </a:r>
            <a:r>
              <a:rPr lang="en-US" i="1" dirty="0">
                <a:solidFill>
                  <a:srgbClr val="FFC000"/>
                </a:solidFill>
              </a:rPr>
              <a:t>t</a:t>
            </a:r>
            <a:r>
              <a:rPr lang="en-US" dirty="0"/>
              <a:t>))</a:t>
            </a:r>
          </a:p>
          <a:p>
            <a:pPr>
              <a:spcBef>
                <a:spcPts val="0"/>
              </a:spcBef>
            </a:pPr>
            <a:r>
              <a:rPr lang="en-US" dirty="0"/>
              <a:t>	      	    (</a:t>
            </a:r>
            <a:r>
              <a:rPr lang="en-US" dirty="0" err="1">
                <a:solidFill>
                  <a:srgbClr val="AAE600"/>
                </a:solidFill>
              </a:rPr>
              <a:t>forall</a:t>
            </a:r>
            <a:r>
              <a:rPr lang="en-US" dirty="0"/>
              <a:t> (</a:t>
            </a:r>
            <a:r>
              <a:rPr lang="en-US" dirty="0">
                <a:solidFill>
                  <a:srgbClr val="FFC000"/>
                </a:solidFill>
              </a:rPr>
              <a:t>t</a:t>
            </a:r>
            <a:r>
              <a:rPr lang="en-US" dirty="0"/>
              <a:t>) </a:t>
            </a:r>
          </a:p>
          <a:p>
            <a:pPr>
              <a:spcBef>
                <a:spcPts val="0"/>
              </a:spcBef>
            </a:pPr>
            <a:r>
              <a:rPr lang="en-US" dirty="0"/>
              <a:t>			(if (</a:t>
            </a:r>
            <a:r>
              <a:rPr lang="en-US" dirty="0">
                <a:solidFill>
                  <a:srgbClr val="AAE600"/>
                </a:solidFill>
              </a:rPr>
              <a:t>exists-at</a:t>
            </a:r>
            <a:r>
              <a:rPr lang="en-US" dirty="0"/>
              <a:t> </a:t>
            </a:r>
            <a:r>
              <a:rPr lang="en-US" i="1" dirty="0">
                <a:solidFill>
                  <a:srgbClr val="FFC000"/>
                </a:solidFill>
              </a:rPr>
              <a:t>x</a:t>
            </a:r>
            <a:r>
              <a:rPr lang="en-US" dirty="0"/>
              <a:t> </a:t>
            </a:r>
            <a:r>
              <a:rPr lang="en-US" i="1" dirty="0">
                <a:solidFill>
                  <a:srgbClr val="FFC000"/>
                </a:solidFill>
              </a:rPr>
              <a:t>t</a:t>
            </a:r>
            <a:r>
              <a:rPr lang="en-US" dirty="0"/>
              <a:t>) </a:t>
            </a:r>
          </a:p>
          <a:p>
            <a:pPr>
              <a:spcBef>
                <a:spcPts val="0"/>
              </a:spcBef>
            </a:pPr>
            <a:r>
              <a:rPr lang="en-US" dirty="0"/>
              <a:t>			    (</a:t>
            </a:r>
            <a:r>
              <a:rPr lang="en-US" dirty="0">
                <a:solidFill>
                  <a:srgbClr val="FFFF00"/>
                </a:solidFill>
              </a:rPr>
              <a:t>instance-of</a:t>
            </a:r>
            <a:r>
              <a:rPr lang="en-US" dirty="0"/>
              <a:t> </a:t>
            </a:r>
            <a:r>
              <a:rPr lang="en-US" i="1" dirty="0">
                <a:solidFill>
                  <a:srgbClr val="FFC000"/>
                </a:solidFill>
              </a:rPr>
              <a:t>x</a:t>
            </a:r>
            <a:r>
              <a:rPr lang="en-US" dirty="0"/>
              <a:t> </a:t>
            </a:r>
            <a:r>
              <a:rPr lang="en-US" dirty="0">
                <a:solidFill>
                  <a:srgbClr val="00B0F0"/>
                </a:solidFill>
              </a:rPr>
              <a:t>continuant</a:t>
            </a:r>
            <a:r>
              <a:rPr lang="en-US" dirty="0"/>
              <a:t> </a:t>
            </a:r>
            <a:r>
              <a:rPr lang="en-US" i="1" dirty="0">
                <a:solidFill>
                  <a:srgbClr val="FFC000"/>
                </a:solidFill>
              </a:rPr>
              <a:t>t</a:t>
            </a:r>
            <a:r>
              <a:rPr lang="en-US" dirty="0"/>
              <a:t>))))))</a:t>
            </a:r>
          </a:p>
        </p:txBody>
      </p:sp>
      <p:sp>
        <p:nvSpPr>
          <p:cNvPr id="4" name="Slide Number Placeholder 3">
            <a:extLst>
              <a:ext uri="{FF2B5EF4-FFF2-40B4-BE49-F238E27FC236}">
                <a16:creationId xmlns:a16="http://schemas.microsoft.com/office/drawing/2014/main" id="{49AE93E7-44D6-4E2E-A595-135D932CB6D3}"/>
              </a:ext>
            </a:extLst>
          </p:cNvPr>
          <p:cNvSpPr>
            <a:spLocks noGrp="1"/>
          </p:cNvSpPr>
          <p:nvPr>
            <p:ph type="sldNum" sz="quarter" idx="10"/>
          </p:nvPr>
        </p:nvSpPr>
        <p:spPr/>
        <p:txBody>
          <a:bodyPr/>
          <a:lstStyle/>
          <a:p>
            <a:fld id="{01EF93C7-D0AB-41D7-8C62-1F8A9E33AE23}" type="slidenum">
              <a:rPr lang="en-US" smtClean="0"/>
              <a:pPr/>
              <a:t>100</a:t>
            </a:fld>
            <a:endParaRPr lang="en-US"/>
          </a:p>
        </p:txBody>
      </p:sp>
    </p:spTree>
    <p:extLst>
      <p:ext uri="{BB962C8B-B14F-4D97-AF65-F5344CB8AC3E}">
        <p14:creationId xmlns:p14="http://schemas.microsoft.com/office/powerpoint/2010/main" val="27408116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C0730B-B6EC-454D-A12C-2786BC088822}"/>
              </a:ext>
            </a:extLst>
          </p:cNvPr>
          <p:cNvSpPr>
            <a:spLocks noGrp="1"/>
          </p:cNvSpPr>
          <p:nvPr>
            <p:ph type="title"/>
          </p:nvPr>
        </p:nvSpPr>
        <p:spPr/>
        <p:txBody>
          <a:bodyPr/>
          <a:lstStyle/>
          <a:p>
            <a:r>
              <a:rPr lang="en-US" dirty="0"/>
              <a:t>Continuant vs. occurrent (2)</a:t>
            </a:r>
          </a:p>
        </p:txBody>
      </p:sp>
      <p:sp>
        <p:nvSpPr>
          <p:cNvPr id="5" name="Content Placeholder 4">
            <a:extLst>
              <a:ext uri="{FF2B5EF4-FFF2-40B4-BE49-F238E27FC236}">
                <a16:creationId xmlns:a16="http://schemas.microsoft.com/office/drawing/2014/main" id="{FCCA92F7-3360-4C3F-9974-4AC5522E2E61}"/>
              </a:ext>
            </a:extLst>
          </p:cNvPr>
          <p:cNvSpPr>
            <a:spLocks noGrp="1"/>
          </p:cNvSpPr>
          <p:nvPr>
            <p:ph idx="1"/>
          </p:nvPr>
        </p:nvSpPr>
        <p:spPr/>
        <p:txBody>
          <a:bodyPr/>
          <a:lstStyle/>
          <a:p>
            <a:r>
              <a:rPr lang="en-US" dirty="0"/>
              <a:t>(</a:t>
            </a:r>
            <a:r>
              <a:rPr lang="en-US" dirty="0" err="1"/>
              <a:t>cl:comment</a:t>
            </a:r>
            <a:r>
              <a:rPr lang="en-US" dirty="0"/>
              <a:t> "No occurrent changes type during its existence [ayr-1]"    </a:t>
            </a:r>
          </a:p>
          <a:p>
            <a:endParaRPr lang="en-US" dirty="0"/>
          </a:p>
          <a:p>
            <a:pPr>
              <a:spcBef>
                <a:spcPts val="0"/>
              </a:spcBef>
            </a:pPr>
            <a:r>
              <a:rPr lang="en-US" dirty="0"/>
              <a:t>	(</a:t>
            </a:r>
            <a:r>
              <a:rPr lang="en-US" dirty="0" err="1">
                <a:solidFill>
                  <a:srgbClr val="92D050"/>
                </a:solidFill>
              </a:rPr>
              <a:t>forall</a:t>
            </a:r>
            <a:r>
              <a:rPr lang="en-US" dirty="0"/>
              <a:t> (</a:t>
            </a:r>
            <a:r>
              <a:rPr lang="en-US" dirty="0">
                <a:solidFill>
                  <a:srgbClr val="FFC000"/>
                </a:solidFill>
              </a:rPr>
              <a:t>o</a:t>
            </a:r>
            <a:r>
              <a:rPr lang="en-US" dirty="0"/>
              <a:t>)     </a:t>
            </a:r>
          </a:p>
          <a:p>
            <a:pPr>
              <a:spcBef>
                <a:spcPts val="0"/>
              </a:spcBef>
            </a:pPr>
            <a:r>
              <a:rPr lang="en-US" dirty="0"/>
              <a:t>		(if (</a:t>
            </a:r>
            <a:r>
              <a:rPr lang="en-US" dirty="0">
                <a:solidFill>
                  <a:srgbClr val="92D050"/>
                </a:solidFill>
              </a:rPr>
              <a:t>exists</a:t>
            </a:r>
            <a:r>
              <a:rPr lang="en-US" dirty="0"/>
              <a:t> (</a:t>
            </a:r>
            <a:r>
              <a:rPr lang="en-US" dirty="0">
                <a:solidFill>
                  <a:srgbClr val="FFC000"/>
                </a:solidFill>
              </a:rPr>
              <a:t>t</a:t>
            </a:r>
            <a:r>
              <a:rPr lang="en-US" dirty="0"/>
              <a:t>) (</a:t>
            </a:r>
            <a:r>
              <a:rPr lang="en-US" dirty="0">
                <a:solidFill>
                  <a:srgbClr val="FFFF00"/>
                </a:solidFill>
              </a:rPr>
              <a:t>instance-of</a:t>
            </a:r>
            <a:r>
              <a:rPr lang="en-US" dirty="0"/>
              <a:t> </a:t>
            </a:r>
            <a:r>
              <a:rPr lang="en-US" i="1" dirty="0">
                <a:solidFill>
                  <a:srgbClr val="FFC000"/>
                </a:solidFill>
              </a:rPr>
              <a:t>o</a:t>
            </a:r>
            <a:r>
              <a:rPr lang="en-US" dirty="0"/>
              <a:t> </a:t>
            </a:r>
            <a:r>
              <a:rPr lang="en-US" dirty="0">
                <a:solidFill>
                  <a:srgbClr val="00B0F0"/>
                </a:solidFill>
              </a:rPr>
              <a:t>occurrent</a:t>
            </a:r>
            <a:r>
              <a:rPr lang="en-US" dirty="0"/>
              <a:t> </a:t>
            </a:r>
            <a:r>
              <a:rPr lang="en-US" i="1" dirty="0">
                <a:solidFill>
                  <a:srgbClr val="FFC000"/>
                </a:solidFill>
              </a:rPr>
              <a:t>t</a:t>
            </a:r>
            <a:r>
              <a:rPr lang="en-US" dirty="0"/>
              <a:t>))      </a:t>
            </a:r>
          </a:p>
          <a:p>
            <a:pPr>
              <a:spcBef>
                <a:spcPts val="0"/>
              </a:spcBef>
            </a:pPr>
            <a:r>
              <a:rPr lang="en-US" dirty="0"/>
              <a:t>		    (</a:t>
            </a:r>
            <a:r>
              <a:rPr lang="en-US" dirty="0" err="1">
                <a:solidFill>
                  <a:srgbClr val="92D050"/>
                </a:solidFill>
              </a:rPr>
              <a:t>forall</a:t>
            </a:r>
            <a:r>
              <a:rPr lang="en-US" dirty="0"/>
              <a:t> (</a:t>
            </a:r>
            <a:r>
              <a:rPr lang="en-US" dirty="0">
                <a:solidFill>
                  <a:srgbClr val="FFC000"/>
                </a:solidFill>
              </a:rPr>
              <a:t>u</a:t>
            </a:r>
            <a:r>
              <a:rPr lang="en-US" dirty="0"/>
              <a:t>)       </a:t>
            </a:r>
          </a:p>
          <a:p>
            <a:pPr>
              <a:spcBef>
                <a:spcPts val="0"/>
              </a:spcBef>
            </a:pPr>
            <a:r>
              <a:rPr lang="en-US" dirty="0"/>
              <a:t>			(if (</a:t>
            </a:r>
            <a:r>
              <a:rPr lang="en-US" dirty="0">
                <a:solidFill>
                  <a:srgbClr val="92D050"/>
                </a:solidFill>
              </a:rPr>
              <a:t>exists</a:t>
            </a:r>
            <a:r>
              <a:rPr lang="en-US" dirty="0"/>
              <a:t> (</a:t>
            </a:r>
            <a:r>
              <a:rPr lang="en-US" dirty="0">
                <a:solidFill>
                  <a:srgbClr val="FFC000"/>
                </a:solidFill>
              </a:rPr>
              <a:t>t</a:t>
            </a:r>
            <a:r>
              <a:rPr lang="en-US" dirty="0"/>
              <a:t>) (</a:t>
            </a:r>
            <a:r>
              <a:rPr lang="en-US" dirty="0">
                <a:solidFill>
                  <a:srgbClr val="FFFF00"/>
                </a:solidFill>
              </a:rPr>
              <a:t>instance-of</a:t>
            </a:r>
            <a:r>
              <a:rPr lang="en-US" dirty="0"/>
              <a:t> </a:t>
            </a:r>
            <a:r>
              <a:rPr lang="en-US" i="1" dirty="0">
                <a:solidFill>
                  <a:srgbClr val="FFC000"/>
                </a:solidFill>
              </a:rPr>
              <a:t>o</a:t>
            </a:r>
            <a:r>
              <a:rPr lang="en-US" dirty="0"/>
              <a:t> </a:t>
            </a:r>
            <a:r>
              <a:rPr lang="en-US" u="sng" dirty="0">
                <a:solidFill>
                  <a:srgbClr val="FFC000"/>
                </a:solidFill>
              </a:rPr>
              <a:t>u</a:t>
            </a:r>
            <a:r>
              <a:rPr lang="en-US" dirty="0"/>
              <a:t> </a:t>
            </a:r>
            <a:r>
              <a:rPr lang="en-US" i="1" dirty="0">
                <a:solidFill>
                  <a:srgbClr val="FFC000"/>
                </a:solidFill>
              </a:rPr>
              <a:t>t</a:t>
            </a:r>
            <a:r>
              <a:rPr lang="en-US" dirty="0"/>
              <a:t>))</a:t>
            </a:r>
          </a:p>
          <a:p>
            <a:pPr>
              <a:spcBef>
                <a:spcPts val="0"/>
              </a:spcBef>
            </a:pPr>
            <a:r>
              <a:rPr lang="en-US" dirty="0"/>
              <a:t>			     (</a:t>
            </a:r>
            <a:r>
              <a:rPr lang="en-US" dirty="0" err="1">
                <a:solidFill>
                  <a:srgbClr val="92D050"/>
                </a:solidFill>
              </a:rPr>
              <a:t>forall</a:t>
            </a:r>
            <a:r>
              <a:rPr lang="en-US" dirty="0"/>
              <a:t> (</a:t>
            </a:r>
            <a:r>
              <a:rPr lang="en-US" dirty="0">
                <a:solidFill>
                  <a:srgbClr val="FFC000"/>
                </a:solidFill>
              </a:rPr>
              <a:t>t</a:t>
            </a:r>
            <a:r>
              <a:rPr lang="en-US" dirty="0"/>
              <a:t>) </a:t>
            </a:r>
          </a:p>
          <a:p>
            <a:pPr>
              <a:spcBef>
                <a:spcPts val="0"/>
              </a:spcBef>
            </a:pPr>
            <a:r>
              <a:rPr lang="en-US" dirty="0"/>
              <a:t>				(</a:t>
            </a:r>
            <a:r>
              <a:rPr lang="en-US" dirty="0" err="1"/>
              <a:t>iff</a:t>
            </a:r>
            <a:r>
              <a:rPr lang="en-US" dirty="0"/>
              <a:t> (</a:t>
            </a:r>
            <a:r>
              <a:rPr lang="en-US" dirty="0">
                <a:solidFill>
                  <a:srgbClr val="FFFF00"/>
                </a:solidFill>
              </a:rPr>
              <a:t>instance-of</a:t>
            </a:r>
            <a:r>
              <a:rPr lang="en-US" dirty="0"/>
              <a:t> </a:t>
            </a:r>
            <a:r>
              <a:rPr lang="en-US" i="1" dirty="0">
                <a:solidFill>
                  <a:srgbClr val="FFC000"/>
                </a:solidFill>
              </a:rPr>
              <a:t>o</a:t>
            </a:r>
            <a:r>
              <a:rPr lang="en-US" dirty="0"/>
              <a:t> </a:t>
            </a:r>
            <a:r>
              <a:rPr lang="en-US" dirty="0">
                <a:solidFill>
                  <a:srgbClr val="00B0F0"/>
                </a:solidFill>
              </a:rPr>
              <a:t>occurrent</a:t>
            </a:r>
            <a:r>
              <a:rPr lang="en-US" dirty="0"/>
              <a:t> </a:t>
            </a:r>
            <a:r>
              <a:rPr lang="en-US" i="1" dirty="0">
                <a:solidFill>
                  <a:srgbClr val="FFC000"/>
                </a:solidFill>
              </a:rPr>
              <a:t>t</a:t>
            </a:r>
            <a:r>
              <a:rPr lang="en-US" dirty="0"/>
              <a:t>) </a:t>
            </a:r>
          </a:p>
          <a:p>
            <a:pPr>
              <a:spcBef>
                <a:spcPts val="0"/>
              </a:spcBef>
            </a:pPr>
            <a:r>
              <a:rPr lang="en-US" dirty="0"/>
              <a:t>				      (</a:t>
            </a:r>
            <a:r>
              <a:rPr lang="en-US" dirty="0">
                <a:solidFill>
                  <a:srgbClr val="FFFF00"/>
                </a:solidFill>
              </a:rPr>
              <a:t>instance-of</a:t>
            </a:r>
            <a:r>
              <a:rPr lang="en-US" dirty="0"/>
              <a:t> </a:t>
            </a:r>
            <a:r>
              <a:rPr lang="en-US" i="1" dirty="0">
                <a:solidFill>
                  <a:srgbClr val="FFC000"/>
                </a:solidFill>
              </a:rPr>
              <a:t>o</a:t>
            </a:r>
            <a:r>
              <a:rPr lang="en-US" dirty="0"/>
              <a:t> </a:t>
            </a:r>
            <a:r>
              <a:rPr lang="en-US" u="sng" dirty="0">
                <a:solidFill>
                  <a:srgbClr val="FFC000"/>
                </a:solidFill>
              </a:rPr>
              <a:t>u</a:t>
            </a:r>
            <a:r>
              <a:rPr lang="en-US" dirty="0"/>
              <a:t> </a:t>
            </a:r>
            <a:r>
              <a:rPr lang="en-US" i="1" dirty="0">
                <a:solidFill>
                  <a:srgbClr val="FFC000"/>
                </a:solidFill>
              </a:rPr>
              <a:t>t</a:t>
            </a:r>
            <a:r>
              <a:rPr lang="en-US" dirty="0"/>
              <a:t>))))))))</a:t>
            </a:r>
          </a:p>
          <a:p>
            <a:endParaRPr lang="en-US" dirty="0"/>
          </a:p>
          <a:p>
            <a:pPr algn="ctr">
              <a:lnSpc>
                <a:spcPct val="90000"/>
              </a:lnSpc>
              <a:spcBef>
                <a:spcPts val="0"/>
              </a:spcBef>
            </a:pPr>
            <a:r>
              <a:rPr lang="en-US" dirty="0">
                <a:highlight>
                  <a:srgbClr val="FF0000"/>
                </a:highlight>
              </a:rPr>
              <a:t>!!! Certain continuants can become of a different subtype during their existence, but occurrents never !!!</a:t>
            </a:r>
          </a:p>
        </p:txBody>
      </p:sp>
      <p:sp>
        <p:nvSpPr>
          <p:cNvPr id="3" name="Slide Number Placeholder 2">
            <a:extLst>
              <a:ext uri="{FF2B5EF4-FFF2-40B4-BE49-F238E27FC236}">
                <a16:creationId xmlns:a16="http://schemas.microsoft.com/office/drawing/2014/main" id="{2845A201-B8AD-466B-9726-FE5A57E645AC}"/>
              </a:ext>
            </a:extLst>
          </p:cNvPr>
          <p:cNvSpPr>
            <a:spLocks noGrp="1"/>
          </p:cNvSpPr>
          <p:nvPr>
            <p:ph type="sldNum" sz="quarter" idx="10"/>
          </p:nvPr>
        </p:nvSpPr>
        <p:spPr/>
        <p:txBody>
          <a:bodyPr/>
          <a:lstStyle/>
          <a:p>
            <a:pPr>
              <a:defRPr/>
            </a:pPr>
            <a:fld id="{717BEA95-32AA-4590-842A-1C067E2AA681}" type="slidenum">
              <a:rPr lang="en-US" altLang="en-US" smtClean="0"/>
              <a:pPr>
                <a:defRPr/>
              </a:pPr>
              <a:t>101</a:t>
            </a:fld>
            <a:endParaRPr lang="en-US" altLang="en-US"/>
          </a:p>
        </p:txBody>
      </p:sp>
    </p:spTree>
    <p:extLst>
      <p:ext uri="{BB962C8B-B14F-4D97-AF65-F5344CB8AC3E}">
        <p14:creationId xmlns:p14="http://schemas.microsoft.com/office/powerpoint/2010/main" val="14542364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yet seemingly hard to grasp …</a:t>
            </a:r>
          </a:p>
        </p:txBody>
      </p:sp>
      <p:sp>
        <p:nvSpPr>
          <p:cNvPr id="3" name="Content Placeholder 2"/>
          <p:cNvSpPr>
            <a:spLocks noGrp="1"/>
          </p:cNvSpPr>
          <p:nvPr>
            <p:ph idx="1"/>
          </p:nvPr>
        </p:nvSpPr>
        <p:spPr/>
        <p:txBody>
          <a:bodyPr/>
          <a:lstStyle/>
          <a:p>
            <a:endParaRPr lang="en-US" dirty="0"/>
          </a:p>
        </p:txBody>
      </p:sp>
      <p:grpSp>
        <p:nvGrpSpPr>
          <p:cNvPr id="12" name="Group 11" descr="Methods Inf Med&#10;. 2011;50(3):203-16. doi: 10.3414/ME10-05-0004. Epub 2011 Mar 21.&#10;Biomedical ontologies: toward scientific debate&#10;V Maojo 1, J Crespo, M García-Remesal, D de la Iglesia, D Perez-Rey, C Kulikowski&#10;Affiliations Expand&#10;PMID: 21431244 DOI: 10.3414/ME10-05-0004"/>
          <p:cNvGrpSpPr/>
          <p:nvPr/>
        </p:nvGrpSpPr>
        <p:grpSpPr>
          <a:xfrm>
            <a:off x="0" y="1524000"/>
            <a:ext cx="9144000" cy="1943273"/>
            <a:chOff x="0" y="2933527"/>
            <a:chExt cx="9144000" cy="1943273"/>
          </a:xfrm>
        </p:grpSpPr>
        <p:sp>
          <p:nvSpPr>
            <p:cNvPr id="11" name="Rectangle 10"/>
            <p:cNvSpPr/>
            <p:nvPr/>
          </p:nvSpPr>
          <p:spPr bwMode="auto">
            <a:xfrm>
              <a:off x="0" y="2933527"/>
              <a:ext cx="9144000" cy="194327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grpSp>
          <p:nvGrpSpPr>
            <p:cNvPr id="10" name="Group 9"/>
            <p:cNvGrpSpPr/>
            <p:nvPr/>
          </p:nvGrpSpPr>
          <p:grpSpPr>
            <a:xfrm>
              <a:off x="0" y="2933527"/>
              <a:ext cx="9144000" cy="1857548"/>
              <a:chOff x="0" y="2933527"/>
              <a:chExt cx="9144000" cy="1857548"/>
            </a:xfrm>
          </p:grpSpPr>
          <p:pic>
            <p:nvPicPr>
              <p:cNvPr id="4" name="Picture 3"/>
              <p:cNvPicPr>
                <a:picLocks noChangeAspect="1"/>
              </p:cNvPicPr>
              <p:nvPr/>
            </p:nvPicPr>
            <p:blipFill>
              <a:blip r:embed="rId2"/>
              <a:stretch>
                <a:fillRect/>
              </a:stretch>
            </p:blipFill>
            <p:spPr>
              <a:xfrm>
                <a:off x="0" y="2933527"/>
                <a:ext cx="9144000" cy="990946"/>
              </a:xfrm>
              <a:prstGeom prst="rect">
                <a:avLst/>
              </a:prstGeom>
            </p:spPr>
          </p:pic>
          <p:pic>
            <p:nvPicPr>
              <p:cNvPr id="5" name="Picture 4"/>
              <p:cNvPicPr>
                <a:picLocks noChangeAspect="1"/>
              </p:cNvPicPr>
              <p:nvPr/>
            </p:nvPicPr>
            <p:blipFill>
              <a:blip r:embed="rId3"/>
              <a:stretch>
                <a:fillRect/>
              </a:stretch>
            </p:blipFill>
            <p:spPr>
              <a:xfrm>
                <a:off x="4962525" y="3502561"/>
                <a:ext cx="2595562" cy="383639"/>
              </a:xfrm>
              <a:prstGeom prst="rect">
                <a:avLst/>
              </a:prstGeom>
            </p:spPr>
          </p:pic>
          <p:pic>
            <p:nvPicPr>
              <p:cNvPr id="6" name="Picture 5"/>
              <p:cNvPicPr>
                <a:picLocks noChangeAspect="1"/>
              </p:cNvPicPr>
              <p:nvPr/>
            </p:nvPicPr>
            <p:blipFill>
              <a:blip r:embed="rId4"/>
              <a:stretch>
                <a:fillRect/>
              </a:stretch>
            </p:blipFill>
            <p:spPr>
              <a:xfrm>
                <a:off x="304800" y="3924300"/>
                <a:ext cx="7048500" cy="335211"/>
              </a:xfrm>
              <a:prstGeom prst="rect">
                <a:avLst/>
              </a:prstGeom>
            </p:spPr>
          </p:pic>
          <p:pic>
            <p:nvPicPr>
              <p:cNvPr id="7" name="Picture 6"/>
              <p:cNvPicPr>
                <a:picLocks noChangeAspect="1"/>
              </p:cNvPicPr>
              <p:nvPr/>
            </p:nvPicPr>
            <p:blipFill>
              <a:blip r:embed="rId5"/>
              <a:stretch>
                <a:fillRect/>
              </a:stretch>
            </p:blipFill>
            <p:spPr>
              <a:xfrm>
                <a:off x="7331556" y="3929150"/>
                <a:ext cx="1431443" cy="298972"/>
              </a:xfrm>
              <a:prstGeom prst="rect">
                <a:avLst/>
              </a:prstGeom>
            </p:spPr>
          </p:pic>
          <p:pic>
            <p:nvPicPr>
              <p:cNvPr id="8" name="Picture 7"/>
              <p:cNvPicPr>
                <a:picLocks noChangeAspect="1"/>
              </p:cNvPicPr>
              <p:nvPr/>
            </p:nvPicPr>
            <p:blipFill>
              <a:blip r:embed="rId6"/>
              <a:stretch>
                <a:fillRect/>
              </a:stretch>
            </p:blipFill>
            <p:spPr>
              <a:xfrm>
                <a:off x="304800" y="4257675"/>
                <a:ext cx="6086475" cy="533400"/>
              </a:xfrm>
              <a:prstGeom prst="rect">
                <a:avLst/>
              </a:prstGeom>
            </p:spPr>
          </p:pic>
          <p:sp>
            <p:nvSpPr>
              <p:cNvPr id="9" name="TextBox 8"/>
              <p:cNvSpPr txBox="1"/>
              <p:nvPr/>
            </p:nvSpPr>
            <p:spPr>
              <a:xfrm>
                <a:off x="3228065" y="2959298"/>
                <a:ext cx="2783134" cy="29238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AVGmdBU" panose="02000600000000000000" pitchFamily="2" charset="-128"/>
                    <a:ea typeface="AVGmdBU" panose="02000600000000000000" pitchFamily="2" charset="-128"/>
                    <a:cs typeface="+mn-cs"/>
                  </a:rPr>
                  <a:t>Methods </a:t>
                </a:r>
                <a:r>
                  <a:rPr kumimoji="0" lang="en-US" sz="1300" b="0" i="0" u="none" strike="noStrike" kern="1200" cap="none" spc="0" normalizeH="0" baseline="0" noProof="0" dirty="0" err="1">
                    <a:ln>
                      <a:noFill/>
                    </a:ln>
                    <a:solidFill>
                      <a:srgbClr val="000000"/>
                    </a:solidFill>
                    <a:effectLst/>
                    <a:uLnTx/>
                    <a:uFillTx/>
                    <a:latin typeface="AVGmdBU" panose="02000600000000000000" pitchFamily="2" charset="-128"/>
                    <a:ea typeface="AVGmdBU" panose="02000600000000000000" pitchFamily="2" charset="-128"/>
                    <a:cs typeface="+mn-cs"/>
                  </a:rPr>
                  <a:t>Inf</a:t>
                </a:r>
                <a:r>
                  <a:rPr kumimoji="0" lang="en-US" sz="1300" b="0" i="0" u="none" strike="noStrike" kern="1200" cap="none" spc="0" normalizeH="0" baseline="0" noProof="0" dirty="0">
                    <a:ln>
                      <a:noFill/>
                    </a:ln>
                    <a:solidFill>
                      <a:srgbClr val="000000"/>
                    </a:solidFill>
                    <a:effectLst/>
                    <a:uLnTx/>
                    <a:uFillTx/>
                    <a:latin typeface="AVGmdBU" panose="02000600000000000000" pitchFamily="2" charset="-128"/>
                    <a:ea typeface="AVGmdBU" panose="02000600000000000000" pitchFamily="2" charset="-128"/>
                    <a:cs typeface="+mn-cs"/>
                  </a:rPr>
                  <a:t> Med 2011; 50: 203-216</a:t>
                </a:r>
              </a:p>
            </p:txBody>
          </p:sp>
        </p:grpSp>
      </p:grpSp>
      <p:pic>
        <p:nvPicPr>
          <p:cNvPr id="13" name="Picture 12" descr="&quot;For example, the distinction between continuants and occurrents does not account for the contrast between reversible and irreversible processes in biology, chemistry, computation, or quantum mechanics.&quot;"/>
          <p:cNvPicPr>
            <a:picLocks noChangeAspect="1"/>
          </p:cNvPicPr>
          <p:nvPr/>
        </p:nvPicPr>
        <p:blipFill>
          <a:blip r:embed="rId7"/>
          <a:stretch>
            <a:fillRect/>
          </a:stretch>
        </p:blipFill>
        <p:spPr>
          <a:xfrm>
            <a:off x="0" y="3460938"/>
            <a:ext cx="9191632" cy="3375546"/>
          </a:xfrm>
          <a:prstGeom prst="rect">
            <a:avLst/>
          </a:prstGeom>
        </p:spPr>
      </p:pic>
      <p:sp>
        <p:nvSpPr>
          <p:cNvPr id="15" name="Rectangle 14"/>
          <p:cNvSpPr/>
          <p:nvPr/>
        </p:nvSpPr>
        <p:spPr bwMode="auto">
          <a:xfrm>
            <a:off x="0" y="3460938"/>
            <a:ext cx="1981200" cy="64867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grpSp>
        <p:nvGrpSpPr>
          <p:cNvPr id="17" name="Group 16"/>
          <p:cNvGrpSpPr/>
          <p:nvPr/>
        </p:nvGrpSpPr>
        <p:grpSpPr>
          <a:xfrm>
            <a:off x="63213" y="3471319"/>
            <a:ext cx="1841787" cy="529896"/>
            <a:chOff x="63213" y="3604669"/>
            <a:chExt cx="1841787" cy="529896"/>
          </a:xfrm>
        </p:grpSpPr>
        <p:sp>
          <p:nvSpPr>
            <p:cNvPr id="14" name="TextBox 13"/>
            <p:cNvSpPr txBox="1"/>
            <p:nvPr/>
          </p:nvSpPr>
          <p:spPr>
            <a:xfrm>
              <a:off x="63213" y="3604669"/>
              <a:ext cx="1354858" cy="46166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itchFamily="18" charset="0"/>
                  <a:ea typeface="+mn-ea"/>
                  <a:cs typeface="+mn-cs"/>
                </a:rPr>
                <a:t>Page 205</a:t>
              </a:r>
            </a:p>
          </p:txBody>
        </p:sp>
        <p:sp>
          <p:nvSpPr>
            <p:cNvPr id="16" name="Right Arrow 15"/>
            <p:cNvSpPr/>
            <p:nvPr/>
          </p:nvSpPr>
          <p:spPr bwMode="auto">
            <a:xfrm>
              <a:off x="152400" y="4023890"/>
              <a:ext cx="1752600" cy="110675"/>
            </a:xfrm>
            <a:prstGeom prs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grpSp>
      <p:sp>
        <p:nvSpPr>
          <p:cNvPr id="18" name="Slide Number Placeholder 17"/>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836858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could the distinction account for it ?</a:t>
            </a:r>
          </a:p>
        </p:txBody>
      </p:sp>
      <p:graphicFrame>
        <p:nvGraphicFramePr>
          <p:cNvPr id="10" name="Table 9"/>
          <p:cNvGraphicFramePr>
            <a:graphicFrameLocks noGrp="1"/>
          </p:cNvGraphicFramePr>
          <p:nvPr/>
        </p:nvGraphicFramePr>
        <p:xfrm>
          <a:off x="2771774" y="1752600"/>
          <a:ext cx="6296025" cy="4907280"/>
        </p:xfrm>
        <a:graphic>
          <a:graphicData uri="http://schemas.openxmlformats.org/drawingml/2006/table">
            <a:tbl>
              <a:tblPr firstRow="1" bandRow="1">
                <a:tableStyleId>{5C22544A-7EE6-4342-B048-85BDC9FD1C3A}</a:tableStyleId>
              </a:tblPr>
              <a:tblGrid>
                <a:gridCol w="3019426">
                  <a:extLst>
                    <a:ext uri="{9D8B030D-6E8A-4147-A177-3AD203B41FA5}">
                      <a16:colId xmlns:a16="http://schemas.microsoft.com/office/drawing/2014/main" val="20000"/>
                    </a:ext>
                  </a:extLst>
                </a:gridCol>
                <a:gridCol w="3276599">
                  <a:extLst>
                    <a:ext uri="{9D8B030D-6E8A-4147-A177-3AD203B41FA5}">
                      <a16:colId xmlns:a16="http://schemas.microsoft.com/office/drawing/2014/main" val="20001"/>
                    </a:ext>
                  </a:extLst>
                </a:gridCol>
              </a:tblGrid>
              <a:tr h="370840">
                <a:tc>
                  <a:txBody>
                    <a:bodyPr/>
                    <a:lstStyle/>
                    <a:p>
                      <a:pPr algn="ctr"/>
                      <a:r>
                        <a:rPr lang="en-US" sz="3200" dirty="0"/>
                        <a:t>Continuant</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err="1"/>
                        <a:t>Occurrent</a:t>
                      </a:r>
                      <a:endParaRPr lang="en-US" sz="3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p>
                      <a:pPr algn="ctr"/>
                      <a:endParaRPr lang="en-US" sz="16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280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bwMode="auto">
          <a:xfrm flipH="1">
            <a:off x="2771774" y="2362200"/>
            <a:ext cx="628586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flipH="1">
            <a:off x="2771774" y="1752600"/>
            <a:ext cx="1" cy="60960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1" name="Rounded Rectangle 20"/>
          <p:cNvSpPr/>
          <p:nvPr/>
        </p:nvSpPr>
        <p:spPr bwMode="auto">
          <a:xfrm>
            <a:off x="6498748" y="4953000"/>
            <a:ext cx="2097088" cy="1192529"/>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pitchFamily="122" charset="0"/>
                <a:ea typeface="+mn-ea"/>
                <a:cs typeface="+mn-cs"/>
              </a:rPr>
              <a:t>Reversible Process</a:t>
            </a:r>
          </a:p>
        </p:txBody>
      </p:sp>
      <p:sp>
        <p:nvSpPr>
          <p:cNvPr id="22" name="Rounded Rectangle 21"/>
          <p:cNvSpPr/>
          <p:nvPr/>
        </p:nvSpPr>
        <p:spPr bwMode="auto">
          <a:xfrm>
            <a:off x="6400800" y="2748973"/>
            <a:ext cx="2195036" cy="1230629"/>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pitchFamily="122" charset="0"/>
                <a:ea typeface="+mn-ea"/>
                <a:cs typeface="+mn-cs"/>
              </a:rPr>
              <a:t>Irreversible Process</a:t>
            </a:r>
          </a:p>
        </p:txBody>
      </p:sp>
      <p:sp>
        <p:nvSpPr>
          <p:cNvPr id="5" name="Rectangle 4"/>
          <p:cNvSpPr/>
          <p:nvPr/>
        </p:nvSpPr>
        <p:spPr>
          <a:xfrm>
            <a:off x="320198" y="2748973"/>
            <a:ext cx="5166201" cy="255454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1" u="none" strike="noStrike" kern="1200" cap="none" spc="0" normalizeH="0" baseline="0" noProof="0" dirty="0">
                <a:ln>
                  <a:noFill/>
                </a:ln>
                <a:solidFill>
                  <a:srgbClr val="FFFFFF"/>
                </a:solidFill>
                <a:effectLst/>
                <a:uLnTx/>
                <a:uFillTx/>
                <a:latin typeface="Minion-Regular"/>
                <a:ea typeface="+mn-ea"/>
                <a:cs typeface="+mn-cs"/>
              </a:rPr>
              <a:t>‘the distinction between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1" u="none" strike="noStrike" kern="1200" cap="none" spc="0" normalizeH="0" baseline="0" noProof="0" dirty="0">
                <a:ln>
                  <a:noFill/>
                </a:ln>
                <a:solidFill>
                  <a:srgbClr val="FFFFFF"/>
                </a:solidFill>
                <a:effectLst/>
                <a:uLnTx/>
                <a:uFillTx/>
                <a:latin typeface="Minion-Regular"/>
                <a:ea typeface="+mn-ea"/>
                <a:cs typeface="+mn-cs"/>
              </a:rPr>
              <a:t>continuants and </a:t>
            </a:r>
            <a:r>
              <a:rPr kumimoji="0" lang="en-US" sz="3200" b="0" i="1" u="none" strike="noStrike" kern="1200" cap="none" spc="0" normalizeH="0" baseline="0" noProof="0" dirty="0" err="1">
                <a:ln>
                  <a:noFill/>
                </a:ln>
                <a:solidFill>
                  <a:srgbClr val="FFFFFF"/>
                </a:solidFill>
                <a:effectLst/>
                <a:uLnTx/>
                <a:uFillTx/>
                <a:latin typeface="Minion-Regular"/>
                <a:ea typeface="+mn-ea"/>
                <a:cs typeface="+mn-cs"/>
              </a:rPr>
              <a:t>occurrents</a:t>
            </a:r>
            <a:r>
              <a:rPr kumimoji="0" lang="en-US" sz="3200" b="0" i="1" u="none" strike="noStrike" kern="1200" cap="none" spc="0" normalizeH="0" baseline="0" noProof="0" dirty="0">
                <a:ln>
                  <a:noFill/>
                </a:ln>
                <a:solidFill>
                  <a:srgbClr val="FFFFFF"/>
                </a:solidFill>
                <a:effectLst/>
                <a:uLnTx/>
                <a:uFillTx/>
                <a:latin typeface="Minion-Regular"/>
                <a:ea typeface="+mn-ea"/>
                <a:cs typeface="+mn-cs"/>
              </a:rPr>
              <a:t> does not account for the contrast between reversible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1" u="none" strike="noStrike" kern="1200" cap="none" spc="0" normalizeH="0" baseline="0" noProof="0" dirty="0">
                <a:ln>
                  <a:noFill/>
                </a:ln>
                <a:solidFill>
                  <a:srgbClr val="FFFFFF"/>
                </a:solidFill>
                <a:effectLst/>
                <a:uLnTx/>
                <a:uFillTx/>
                <a:latin typeface="Minion-Regular"/>
                <a:ea typeface="+mn-ea"/>
                <a:cs typeface="+mn-cs"/>
              </a:rPr>
              <a:t>and irreversible processes’</a:t>
            </a:r>
            <a:endParaRPr kumimoji="0" lang="en-US" sz="3200" b="1" i="1"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7" name="Rectangle 6"/>
          <p:cNvSpPr/>
          <p:nvPr/>
        </p:nvSpPr>
        <p:spPr>
          <a:xfrm>
            <a:off x="152400" y="5422106"/>
            <a:ext cx="5410200" cy="954107"/>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FFFFFF"/>
                </a:solidFill>
                <a:effectLst/>
                <a:uLnTx/>
                <a:uFillTx/>
                <a:latin typeface="Times New Roman" pitchFamily="18" charset="0"/>
                <a:ea typeface="Times New Roman" panose="02020603050405020304" pitchFamily="18" charset="0"/>
                <a:cs typeface="+mn-cs"/>
              </a:rPr>
              <a:t>Maojo</a:t>
            </a:r>
            <a:r>
              <a:rPr kumimoji="0" lang="en-US" sz="1400" b="1"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 V, Crespo J, Garcia-</a:t>
            </a:r>
            <a:r>
              <a:rPr kumimoji="0" lang="en-US" sz="1400" b="1" i="0" u="none" strike="noStrike" kern="1200" cap="none" spc="0" normalizeH="0" baseline="0" noProof="0" dirty="0" err="1">
                <a:ln>
                  <a:noFill/>
                </a:ln>
                <a:solidFill>
                  <a:srgbClr val="FFFFFF"/>
                </a:solidFill>
                <a:effectLst/>
                <a:uLnTx/>
                <a:uFillTx/>
                <a:latin typeface="Times New Roman" pitchFamily="18" charset="0"/>
                <a:ea typeface="Times New Roman" panose="02020603050405020304" pitchFamily="18" charset="0"/>
                <a:cs typeface="+mn-cs"/>
              </a:rPr>
              <a:t>Remesal</a:t>
            </a:r>
            <a:r>
              <a:rPr kumimoji="0" lang="en-US" sz="1400" b="1"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 M, de la </a:t>
            </a:r>
            <a:r>
              <a:rPr kumimoji="0" lang="en-US" sz="1400" b="1" i="0" u="none" strike="noStrike" kern="1200" cap="none" spc="0" normalizeH="0" baseline="0" noProof="0" dirty="0" err="1">
                <a:ln>
                  <a:noFill/>
                </a:ln>
                <a:solidFill>
                  <a:srgbClr val="FFFFFF"/>
                </a:solidFill>
                <a:effectLst/>
                <a:uLnTx/>
                <a:uFillTx/>
                <a:latin typeface="Times New Roman" pitchFamily="18" charset="0"/>
                <a:ea typeface="Times New Roman" panose="02020603050405020304" pitchFamily="18" charset="0"/>
                <a:cs typeface="+mn-cs"/>
              </a:rPr>
              <a:t>Iglesia</a:t>
            </a:r>
            <a:r>
              <a:rPr kumimoji="0" lang="en-US" sz="1400" b="1"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 D, Pérez-Rey D, </a:t>
            </a:r>
            <a:r>
              <a:rPr kumimoji="0" lang="en-US" sz="1400" b="1" i="0" u="none" strike="noStrike" kern="1200" cap="none" spc="0" normalizeH="0" baseline="0" noProof="0" dirty="0" err="1">
                <a:ln>
                  <a:noFill/>
                </a:ln>
                <a:solidFill>
                  <a:srgbClr val="FFFFFF"/>
                </a:solidFill>
                <a:effectLst/>
                <a:uLnTx/>
                <a:uFillTx/>
                <a:latin typeface="Times New Roman" pitchFamily="18" charset="0"/>
                <a:ea typeface="Times New Roman" panose="02020603050405020304" pitchFamily="18" charset="0"/>
                <a:cs typeface="+mn-cs"/>
              </a:rPr>
              <a:t>Kulikowski</a:t>
            </a:r>
            <a:r>
              <a:rPr kumimoji="0" lang="en-US" sz="1400" b="1"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 C.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Biomedical Ontologies: Toward scientific debate.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FFFFFF"/>
                </a:solidFill>
                <a:effectLst/>
                <a:uLnTx/>
                <a:uFillTx/>
                <a:latin typeface="Times New Roman" pitchFamily="18" charset="0"/>
                <a:ea typeface="Times New Roman" panose="02020603050405020304" pitchFamily="18" charset="0"/>
                <a:cs typeface="+mn-cs"/>
              </a:rPr>
              <a:t>Methods Inf Med 2011; 50 (3):203-216. </a:t>
            </a:r>
            <a:endParaRPr kumimoji="0" 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8658474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AutoShape 5"/>
          <p:cNvSpPr>
            <a:spLocks noGrp="1" noChangeArrowheads="1"/>
          </p:cNvSpPr>
          <p:nvPr>
            <p:ph type="title"/>
          </p:nvPr>
        </p:nvSpPr>
        <p:spPr/>
        <p:txBody>
          <a:bodyPr/>
          <a:lstStyle/>
          <a:p>
            <a:pPr eaLnBrk="1" hangingPunct="1"/>
            <a:r>
              <a:rPr lang="en-US" altLang="en-US"/>
              <a:t>The importance of temporal indexing</a:t>
            </a:r>
          </a:p>
        </p:txBody>
      </p:sp>
      <p:sp>
        <p:nvSpPr>
          <p:cNvPr id="79874" name="Slide Number Placeholder 3"/>
          <p:cNvSpPr>
            <a:spLocks noGrp="1"/>
          </p:cNvSpPr>
          <p:nvPr>
            <p:ph type="sldNum" sz="quarter" idx="10"/>
          </p:nvPr>
        </p:nvSpPr>
        <p:spPr>
          <a:xfrm>
            <a:off x="0" y="6553200"/>
            <a:ext cx="614363"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55BD212-9BAB-4A1C-A7B0-274D4E897E43}" type="slidenum">
              <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79875" name="Text Box 2"/>
          <p:cNvSpPr txBox="1">
            <a:spLocks noChangeArrowheads="1"/>
          </p:cNvSpPr>
          <p:nvPr/>
        </p:nvSpPr>
        <p:spPr bwMode="auto">
          <a:xfrm>
            <a:off x="3562350" y="4648200"/>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2</a:t>
            </a:r>
          </a:p>
        </p:txBody>
      </p:sp>
      <p:sp>
        <p:nvSpPr>
          <p:cNvPr id="79876" name="Text Box 3"/>
          <p:cNvSpPr txBox="1">
            <a:spLocks noChangeArrowheads="1"/>
          </p:cNvSpPr>
          <p:nvPr/>
        </p:nvSpPr>
        <p:spPr bwMode="auto">
          <a:xfrm>
            <a:off x="7162800" y="4738688"/>
            <a:ext cx="169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1</a:t>
            </a:r>
          </a:p>
        </p:txBody>
      </p:sp>
      <p:sp>
        <p:nvSpPr>
          <p:cNvPr id="79877" name="Text Box 4"/>
          <p:cNvSpPr txBox="1">
            <a:spLocks noChangeArrowheads="1"/>
          </p:cNvSpPr>
          <p:nvPr/>
        </p:nvSpPr>
        <p:spPr bwMode="auto">
          <a:xfrm>
            <a:off x="7162800" y="441007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2</a:t>
            </a:r>
          </a:p>
        </p:txBody>
      </p:sp>
      <p:sp>
        <p:nvSpPr>
          <p:cNvPr id="79879" name="Text Box 6"/>
          <p:cNvSpPr txBox="1">
            <a:spLocks noChangeArrowheads="1"/>
          </p:cNvSpPr>
          <p:nvPr/>
        </p:nvSpPr>
        <p:spPr bwMode="auto">
          <a:xfrm>
            <a:off x="5715000" y="5943600"/>
            <a:ext cx="2655888" cy="528638"/>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this-1’s stomach</a:t>
            </a:r>
          </a:p>
        </p:txBody>
      </p:sp>
      <p:sp>
        <p:nvSpPr>
          <p:cNvPr id="79880" name="AutoShape 7"/>
          <p:cNvSpPr>
            <a:spLocks noChangeArrowheads="1"/>
          </p:cNvSpPr>
          <p:nvPr/>
        </p:nvSpPr>
        <p:spPr bwMode="auto">
          <a:xfrm>
            <a:off x="1122363" y="2757488"/>
            <a:ext cx="131445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benign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tumor</a:t>
            </a:r>
          </a:p>
        </p:txBody>
      </p:sp>
      <p:sp>
        <p:nvSpPr>
          <p:cNvPr id="79881" name="Text Box 8"/>
          <p:cNvSpPr txBox="1">
            <a:spLocks noChangeArrowheads="1"/>
          </p:cNvSpPr>
          <p:nvPr/>
        </p:nvSpPr>
        <p:spPr bwMode="auto">
          <a:xfrm>
            <a:off x="371475" y="464502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1</a:t>
            </a:r>
          </a:p>
        </p:txBody>
      </p:sp>
      <p:cxnSp>
        <p:nvCxnSpPr>
          <p:cNvPr id="79882" name="AutoShape 9"/>
          <p:cNvCxnSpPr>
            <a:cxnSpLocks noChangeShapeType="1"/>
            <a:stCxn id="79879" idx="0"/>
            <a:endCxn id="79888" idx="2"/>
          </p:cNvCxnSpPr>
          <p:nvPr/>
        </p:nvCxnSpPr>
        <p:spPr bwMode="auto">
          <a:xfrm flipV="1">
            <a:off x="7043738" y="3622675"/>
            <a:ext cx="33337" cy="2320925"/>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3" name="Rectangle 10"/>
          <p:cNvSpPr>
            <a:spLocks noChangeArrowheads="1"/>
          </p:cNvSpPr>
          <p:nvPr/>
        </p:nvSpPr>
        <p:spPr bwMode="auto">
          <a:xfrm>
            <a:off x="0" y="4495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9884" name="Text Box 11"/>
          <p:cNvSpPr txBox="1">
            <a:spLocks noChangeArrowheads="1"/>
          </p:cNvSpPr>
          <p:nvPr/>
        </p:nvSpPr>
        <p:spPr bwMode="auto">
          <a:xfrm>
            <a:off x="2286000" y="5943600"/>
            <a:ext cx="1044575" cy="528638"/>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this-4</a:t>
            </a:r>
          </a:p>
        </p:txBody>
      </p:sp>
      <p:sp>
        <p:nvSpPr>
          <p:cNvPr id="79885" name="AutoShape 12"/>
          <p:cNvSpPr>
            <a:spLocks noChangeArrowheads="1"/>
          </p:cNvSpPr>
          <p:nvPr/>
        </p:nvSpPr>
        <p:spPr bwMode="auto">
          <a:xfrm>
            <a:off x="3200400" y="2755900"/>
            <a:ext cx="182880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malignant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tumor</a:t>
            </a:r>
          </a:p>
        </p:txBody>
      </p:sp>
      <p:cxnSp>
        <p:nvCxnSpPr>
          <p:cNvPr id="79886" name="AutoShape 13"/>
          <p:cNvCxnSpPr>
            <a:cxnSpLocks noChangeShapeType="1"/>
            <a:stCxn id="79884" idx="0"/>
            <a:endCxn id="79885" idx="2"/>
          </p:cNvCxnSpPr>
          <p:nvPr/>
        </p:nvCxnSpPr>
        <p:spPr bwMode="auto">
          <a:xfrm flipV="1">
            <a:off x="2808288" y="3803650"/>
            <a:ext cx="1306512" cy="2139950"/>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7" name="Text Box 14"/>
          <p:cNvSpPr txBox="1">
            <a:spLocks noChangeArrowheads="1"/>
          </p:cNvSpPr>
          <p:nvPr/>
        </p:nvSpPr>
        <p:spPr bwMode="auto">
          <a:xfrm>
            <a:off x="3886200" y="5715000"/>
            <a:ext cx="1238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3300"/>
                </a:solidFill>
                <a:effectLst/>
                <a:uLnTx/>
                <a:uFillTx/>
                <a:latin typeface="Times New Roman" panose="02020603050405020304" pitchFamily="18" charset="0"/>
                <a:ea typeface="+mn-ea"/>
                <a:cs typeface="+mn-cs"/>
              </a:rPr>
              <a:t>partOf </a:t>
            </a:r>
            <a:r>
              <a:rPr kumimoji="0" lang="en-US" altLang="en-US" sz="1800" b="1" i="0" u="none" strike="noStrike" kern="1200" cap="none" spc="0" normalizeH="0" baseline="0" noProof="0">
                <a:ln>
                  <a:noFill/>
                </a:ln>
                <a:solidFill>
                  <a:srgbClr val="FF3300"/>
                </a:solidFill>
                <a:effectLst/>
                <a:uLnTx/>
                <a:uFillTx/>
                <a:latin typeface="Times New Roman" panose="02020603050405020304" pitchFamily="18" charset="0"/>
                <a:ea typeface="+mn-ea"/>
                <a:cs typeface="+mn-cs"/>
              </a:rPr>
              <a:t>at t</a:t>
            </a:r>
            <a:r>
              <a:rPr kumimoji="0" lang="en-US" altLang="en-US" sz="1800" b="1" i="0" u="none" strike="noStrike" kern="1200" cap="none" spc="0" normalizeH="0" baseline="-25000" noProof="0">
                <a:ln>
                  <a:noFill/>
                </a:ln>
                <a:solidFill>
                  <a:srgbClr val="FF3300"/>
                </a:solidFill>
                <a:effectLst/>
                <a:uLnTx/>
                <a:uFillTx/>
                <a:latin typeface="Times New Roman" panose="02020603050405020304" pitchFamily="18" charset="0"/>
                <a:ea typeface="+mn-ea"/>
                <a:cs typeface="+mn-cs"/>
              </a:rPr>
              <a:t>1</a:t>
            </a:r>
          </a:p>
        </p:txBody>
      </p:sp>
      <p:sp>
        <p:nvSpPr>
          <p:cNvPr id="79888" name="AutoShape 15"/>
          <p:cNvSpPr>
            <a:spLocks noChangeArrowheads="1"/>
          </p:cNvSpPr>
          <p:nvPr/>
        </p:nvSpPr>
        <p:spPr bwMode="auto">
          <a:xfrm>
            <a:off x="6324600" y="3048000"/>
            <a:ext cx="1504950" cy="574675"/>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stomach</a:t>
            </a:r>
          </a:p>
        </p:txBody>
      </p:sp>
      <p:cxnSp>
        <p:nvCxnSpPr>
          <p:cNvPr id="79889" name="AutoShape 16"/>
          <p:cNvCxnSpPr>
            <a:cxnSpLocks noChangeShapeType="1"/>
            <a:stCxn id="79884" idx="3"/>
            <a:endCxn id="79879" idx="1"/>
          </p:cNvCxnSpPr>
          <p:nvPr/>
        </p:nvCxnSpPr>
        <p:spPr bwMode="auto">
          <a:xfrm>
            <a:off x="3330575" y="6208713"/>
            <a:ext cx="2384425" cy="0"/>
          </a:xfrm>
          <a:prstGeom prst="straightConnector1">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90" name="Text Box 17"/>
          <p:cNvSpPr txBox="1">
            <a:spLocks noChangeArrowheads="1"/>
          </p:cNvSpPr>
          <p:nvPr/>
        </p:nvSpPr>
        <p:spPr bwMode="auto">
          <a:xfrm>
            <a:off x="3886200" y="6324600"/>
            <a:ext cx="1238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3300"/>
                </a:solidFill>
                <a:effectLst/>
                <a:uLnTx/>
                <a:uFillTx/>
                <a:latin typeface="Times New Roman" panose="02020603050405020304" pitchFamily="18" charset="0"/>
                <a:ea typeface="+mn-ea"/>
                <a:cs typeface="+mn-cs"/>
              </a:rPr>
              <a:t>partOf </a:t>
            </a:r>
            <a:r>
              <a:rPr kumimoji="0" lang="en-US" altLang="en-US" sz="1800" b="1" i="0" u="none" strike="noStrike" kern="1200" cap="none" spc="0" normalizeH="0" baseline="0" noProof="0">
                <a:ln>
                  <a:noFill/>
                </a:ln>
                <a:solidFill>
                  <a:srgbClr val="FF3300"/>
                </a:solidFill>
                <a:effectLst/>
                <a:uLnTx/>
                <a:uFillTx/>
                <a:latin typeface="Times New Roman" panose="02020603050405020304" pitchFamily="18" charset="0"/>
                <a:ea typeface="+mn-ea"/>
                <a:cs typeface="+mn-cs"/>
              </a:rPr>
              <a:t>at t</a:t>
            </a:r>
            <a:r>
              <a:rPr kumimoji="0" lang="en-US" altLang="en-US" sz="1800" b="1" i="0" u="none" strike="noStrike" kern="1200" cap="none" spc="0" normalizeH="0" baseline="-25000" noProof="0">
                <a:ln>
                  <a:noFill/>
                </a:ln>
                <a:solidFill>
                  <a:srgbClr val="FF3300"/>
                </a:solidFill>
                <a:effectLst/>
                <a:uLnTx/>
                <a:uFillTx/>
                <a:latin typeface="Times New Roman" panose="02020603050405020304" pitchFamily="18" charset="0"/>
                <a:ea typeface="+mn-ea"/>
                <a:cs typeface="+mn-cs"/>
              </a:rPr>
              <a:t>2</a:t>
            </a:r>
          </a:p>
        </p:txBody>
      </p:sp>
      <p:cxnSp>
        <p:nvCxnSpPr>
          <p:cNvPr id="79891" name="AutoShape 18"/>
          <p:cNvCxnSpPr>
            <a:cxnSpLocks noChangeShapeType="1"/>
            <a:stCxn id="79884" idx="0"/>
            <a:endCxn id="79880" idx="2"/>
          </p:cNvCxnSpPr>
          <p:nvPr/>
        </p:nvCxnSpPr>
        <p:spPr bwMode="auto">
          <a:xfrm flipH="1" flipV="1">
            <a:off x="1779588" y="3805238"/>
            <a:ext cx="1028700" cy="2138362"/>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248607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AutoShape 5"/>
          <p:cNvSpPr>
            <a:spLocks noGrp="1" noChangeArrowheads="1"/>
          </p:cNvSpPr>
          <p:nvPr>
            <p:ph type="title"/>
          </p:nvPr>
        </p:nvSpPr>
        <p:spPr/>
        <p:txBody>
          <a:bodyPr/>
          <a:lstStyle/>
          <a:p>
            <a:pPr eaLnBrk="1" hangingPunct="1"/>
            <a:r>
              <a:rPr lang="en-US" altLang="en-US"/>
              <a:t>The importance of temporal indexing</a:t>
            </a:r>
          </a:p>
        </p:txBody>
      </p:sp>
      <p:sp>
        <p:nvSpPr>
          <p:cNvPr id="79874" name="Slide Number Placeholder 3"/>
          <p:cNvSpPr>
            <a:spLocks noGrp="1"/>
          </p:cNvSpPr>
          <p:nvPr>
            <p:ph type="sldNum" sz="quarter" idx="10"/>
          </p:nvPr>
        </p:nvSpPr>
        <p:spPr>
          <a:xfrm>
            <a:off x="0" y="6553200"/>
            <a:ext cx="614363"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55BD212-9BAB-4A1C-A7B0-274D4E897E43}" type="slidenum">
              <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79875" name="Text Box 2"/>
          <p:cNvSpPr txBox="1">
            <a:spLocks noChangeArrowheads="1"/>
          </p:cNvSpPr>
          <p:nvPr/>
        </p:nvSpPr>
        <p:spPr bwMode="auto">
          <a:xfrm>
            <a:off x="3562350" y="4648200"/>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2</a:t>
            </a:r>
          </a:p>
        </p:txBody>
      </p:sp>
      <p:sp>
        <p:nvSpPr>
          <p:cNvPr id="79876" name="Text Box 3"/>
          <p:cNvSpPr txBox="1">
            <a:spLocks noChangeArrowheads="1"/>
          </p:cNvSpPr>
          <p:nvPr/>
        </p:nvSpPr>
        <p:spPr bwMode="auto">
          <a:xfrm>
            <a:off x="7162800" y="4738688"/>
            <a:ext cx="169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1</a:t>
            </a:r>
          </a:p>
        </p:txBody>
      </p:sp>
      <p:sp>
        <p:nvSpPr>
          <p:cNvPr id="79877" name="Text Box 4"/>
          <p:cNvSpPr txBox="1">
            <a:spLocks noChangeArrowheads="1"/>
          </p:cNvSpPr>
          <p:nvPr/>
        </p:nvSpPr>
        <p:spPr bwMode="auto">
          <a:xfrm>
            <a:off x="7162800" y="441007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2</a:t>
            </a:r>
          </a:p>
        </p:txBody>
      </p:sp>
      <p:sp>
        <p:nvSpPr>
          <p:cNvPr id="79879" name="Text Box 6"/>
          <p:cNvSpPr txBox="1">
            <a:spLocks noChangeArrowheads="1"/>
          </p:cNvSpPr>
          <p:nvPr/>
        </p:nvSpPr>
        <p:spPr bwMode="auto">
          <a:xfrm>
            <a:off x="5715794" y="5795962"/>
            <a:ext cx="2655888" cy="528638"/>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this-1’s stomach</a:t>
            </a:r>
          </a:p>
        </p:txBody>
      </p:sp>
      <p:sp>
        <p:nvSpPr>
          <p:cNvPr id="79880" name="AutoShape 7"/>
          <p:cNvSpPr>
            <a:spLocks noChangeArrowheads="1"/>
          </p:cNvSpPr>
          <p:nvPr/>
        </p:nvSpPr>
        <p:spPr bwMode="auto">
          <a:xfrm>
            <a:off x="742950" y="2757488"/>
            <a:ext cx="131445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benign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tumor</a:t>
            </a:r>
          </a:p>
        </p:txBody>
      </p:sp>
      <p:sp>
        <p:nvSpPr>
          <p:cNvPr id="79881" name="Text Box 8"/>
          <p:cNvSpPr txBox="1">
            <a:spLocks noChangeArrowheads="1"/>
          </p:cNvSpPr>
          <p:nvPr/>
        </p:nvSpPr>
        <p:spPr bwMode="auto">
          <a:xfrm>
            <a:off x="371475" y="464502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00"/>
                </a:solidFill>
                <a:effectLst/>
                <a:uLnTx/>
                <a:uFillTx/>
                <a:latin typeface="Times New Roman" panose="02020603050405020304" pitchFamily="18" charset="0"/>
                <a:ea typeface="+mn-ea"/>
                <a:cs typeface="+mn-cs"/>
              </a:rPr>
              <a:t>instanceOf at t</a:t>
            </a:r>
            <a:r>
              <a:rPr kumimoji="0" lang="en-US" altLang="en-US" sz="1800" b="1" i="0" u="none" strike="noStrike" kern="1200" cap="none" spc="0" normalizeH="0" baseline="-25000" noProof="0">
                <a:ln>
                  <a:noFill/>
                </a:ln>
                <a:solidFill>
                  <a:srgbClr val="FFFF00"/>
                </a:solidFill>
                <a:effectLst/>
                <a:uLnTx/>
                <a:uFillTx/>
                <a:latin typeface="Times New Roman" panose="02020603050405020304" pitchFamily="18" charset="0"/>
                <a:ea typeface="+mn-ea"/>
                <a:cs typeface="+mn-cs"/>
              </a:rPr>
              <a:t>1</a:t>
            </a:r>
          </a:p>
        </p:txBody>
      </p:sp>
      <p:cxnSp>
        <p:nvCxnSpPr>
          <p:cNvPr id="79882" name="AutoShape 9"/>
          <p:cNvCxnSpPr>
            <a:cxnSpLocks noChangeShapeType="1"/>
            <a:stCxn id="79879" idx="0"/>
            <a:endCxn id="79888" idx="2"/>
          </p:cNvCxnSpPr>
          <p:nvPr/>
        </p:nvCxnSpPr>
        <p:spPr bwMode="auto">
          <a:xfrm flipV="1">
            <a:off x="7043738" y="3622675"/>
            <a:ext cx="0" cy="2173287"/>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3" name="Rectangle 10"/>
          <p:cNvSpPr>
            <a:spLocks noChangeArrowheads="1"/>
          </p:cNvSpPr>
          <p:nvPr/>
        </p:nvSpPr>
        <p:spPr bwMode="auto">
          <a:xfrm>
            <a:off x="0" y="4495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9884" name="Text Box 11"/>
          <p:cNvSpPr txBox="1">
            <a:spLocks noChangeArrowheads="1"/>
          </p:cNvSpPr>
          <p:nvPr/>
        </p:nvSpPr>
        <p:spPr bwMode="auto">
          <a:xfrm>
            <a:off x="877888" y="5334000"/>
            <a:ext cx="1044575" cy="528638"/>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this-4</a:t>
            </a:r>
          </a:p>
        </p:txBody>
      </p:sp>
      <p:sp>
        <p:nvSpPr>
          <p:cNvPr id="79885" name="AutoShape 12"/>
          <p:cNvSpPr>
            <a:spLocks noChangeArrowheads="1"/>
          </p:cNvSpPr>
          <p:nvPr/>
        </p:nvSpPr>
        <p:spPr bwMode="auto">
          <a:xfrm>
            <a:off x="3200400" y="2755900"/>
            <a:ext cx="182880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malignant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tumor</a:t>
            </a:r>
          </a:p>
        </p:txBody>
      </p:sp>
      <p:cxnSp>
        <p:nvCxnSpPr>
          <p:cNvPr id="79886" name="AutoShape 13"/>
          <p:cNvCxnSpPr>
            <a:cxnSpLocks noChangeShapeType="1"/>
            <a:stCxn id="20" idx="0"/>
            <a:endCxn id="79885" idx="2"/>
          </p:cNvCxnSpPr>
          <p:nvPr/>
        </p:nvCxnSpPr>
        <p:spPr bwMode="auto">
          <a:xfrm flipH="1" flipV="1">
            <a:off x="4114800" y="3803650"/>
            <a:ext cx="1" cy="2328069"/>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7" name="Text Box 14"/>
          <p:cNvSpPr txBox="1">
            <a:spLocks noChangeArrowheads="1"/>
          </p:cNvSpPr>
          <p:nvPr/>
        </p:nvSpPr>
        <p:spPr bwMode="auto">
          <a:xfrm>
            <a:off x="2332038" y="5279232"/>
            <a:ext cx="1238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srgbClr val="FF3300"/>
                </a:solidFill>
                <a:effectLst/>
                <a:uLnTx/>
                <a:uFillTx/>
                <a:latin typeface="Times New Roman" panose="02020603050405020304" pitchFamily="18" charset="0"/>
                <a:ea typeface="+mn-ea"/>
                <a:cs typeface="+mn-cs"/>
              </a:rPr>
              <a:t>partOf</a:t>
            </a:r>
            <a:r>
              <a:rPr kumimoji="0" lang="en-US" altLang="en-US" sz="1800" b="0" i="0" u="none" strike="noStrike" kern="1200" cap="none" spc="0" normalizeH="0" baseline="0" noProof="0" dirty="0">
                <a:ln>
                  <a:noFill/>
                </a:ln>
                <a:solidFill>
                  <a:srgbClr val="FF3300"/>
                </a:solidFill>
                <a:effectLst/>
                <a:uLnTx/>
                <a:uFillTx/>
                <a:latin typeface="Times New Roman" panose="02020603050405020304" pitchFamily="18" charset="0"/>
                <a:ea typeface="+mn-ea"/>
                <a:cs typeface="+mn-cs"/>
              </a:rPr>
              <a:t> </a:t>
            </a:r>
            <a:r>
              <a:rPr kumimoji="0" lang="en-US" altLang="en-US" sz="1800" b="1" i="0" u="none" strike="noStrike" kern="1200" cap="none" spc="0" normalizeH="0" baseline="0" noProof="0" dirty="0">
                <a:ln>
                  <a:noFill/>
                </a:ln>
                <a:solidFill>
                  <a:srgbClr val="FF3300"/>
                </a:solidFill>
                <a:effectLst/>
                <a:uLnTx/>
                <a:uFillTx/>
                <a:latin typeface="Times New Roman" panose="02020603050405020304" pitchFamily="18" charset="0"/>
                <a:ea typeface="+mn-ea"/>
                <a:cs typeface="+mn-cs"/>
              </a:rPr>
              <a:t>at t</a:t>
            </a:r>
            <a:r>
              <a:rPr kumimoji="0" lang="en-US" altLang="en-US" sz="1800" b="1" i="0" u="none" strike="noStrike" kern="1200" cap="none" spc="0" normalizeH="0" baseline="-25000" noProof="0" dirty="0">
                <a:ln>
                  <a:noFill/>
                </a:ln>
                <a:solidFill>
                  <a:srgbClr val="FF3300"/>
                </a:solidFill>
                <a:effectLst/>
                <a:uLnTx/>
                <a:uFillTx/>
                <a:latin typeface="Times New Roman" panose="02020603050405020304" pitchFamily="18" charset="0"/>
                <a:ea typeface="+mn-ea"/>
                <a:cs typeface="+mn-cs"/>
              </a:rPr>
              <a:t>1</a:t>
            </a:r>
          </a:p>
        </p:txBody>
      </p:sp>
      <p:sp>
        <p:nvSpPr>
          <p:cNvPr id="79888" name="AutoShape 15"/>
          <p:cNvSpPr>
            <a:spLocks noChangeArrowheads="1"/>
          </p:cNvSpPr>
          <p:nvPr/>
        </p:nvSpPr>
        <p:spPr bwMode="auto">
          <a:xfrm>
            <a:off x="6291263" y="3048000"/>
            <a:ext cx="1504950" cy="574675"/>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rPr>
              <a:t>stomach</a:t>
            </a:r>
          </a:p>
        </p:txBody>
      </p:sp>
      <p:cxnSp>
        <p:nvCxnSpPr>
          <p:cNvPr id="79889" name="AutoShape 16"/>
          <p:cNvCxnSpPr>
            <a:cxnSpLocks noChangeShapeType="1"/>
            <a:stCxn id="79884" idx="3"/>
            <a:endCxn id="79879" idx="1"/>
          </p:cNvCxnSpPr>
          <p:nvPr/>
        </p:nvCxnSpPr>
        <p:spPr bwMode="auto">
          <a:xfrm>
            <a:off x="1922463" y="5598319"/>
            <a:ext cx="3793331" cy="461962"/>
          </a:xfrm>
          <a:prstGeom prst="straightConnector1">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90" name="Text Box 17"/>
          <p:cNvSpPr txBox="1">
            <a:spLocks noChangeArrowheads="1"/>
          </p:cNvSpPr>
          <p:nvPr/>
        </p:nvSpPr>
        <p:spPr bwMode="auto">
          <a:xfrm>
            <a:off x="4876800" y="6408737"/>
            <a:ext cx="1238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err="1">
                <a:ln>
                  <a:noFill/>
                </a:ln>
                <a:solidFill>
                  <a:srgbClr val="FF3300"/>
                </a:solidFill>
                <a:effectLst/>
                <a:uLnTx/>
                <a:uFillTx/>
                <a:latin typeface="Times New Roman" panose="02020603050405020304" pitchFamily="18" charset="0"/>
                <a:ea typeface="+mn-ea"/>
                <a:cs typeface="+mn-cs"/>
              </a:rPr>
              <a:t>partOf</a:t>
            </a:r>
            <a:r>
              <a:rPr kumimoji="0" lang="en-US" altLang="en-US" sz="1800" b="0" i="0" u="none" strike="noStrike" kern="1200" cap="none" spc="0" normalizeH="0" baseline="0" noProof="0" dirty="0">
                <a:ln>
                  <a:noFill/>
                </a:ln>
                <a:solidFill>
                  <a:srgbClr val="FF3300"/>
                </a:solidFill>
                <a:effectLst/>
                <a:uLnTx/>
                <a:uFillTx/>
                <a:latin typeface="Times New Roman" panose="02020603050405020304" pitchFamily="18" charset="0"/>
                <a:ea typeface="+mn-ea"/>
                <a:cs typeface="+mn-cs"/>
              </a:rPr>
              <a:t> </a:t>
            </a:r>
            <a:r>
              <a:rPr kumimoji="0" lang="en-US" altLang="en-US" sz="1800" b="1" i="0" u="none" strike="noStrike" kern="1200" cap="none" spc="0" normalizeH="0" baseline="0" noProof="0" dirty="0">
                <a:ln>
                  <a:noFill/>
                </a:ln>
                <a:solidFill>
                  <a:srgbClr val="FF3300"/>
                </a:solidFill>
                <a:effectLst/>
                <a:uLnTx/>
                <a:uFillTx/>
                <a:latin typeface="Times New Roman" panose="02020603050405020304" pitchFamily="18" charset="0"/>
                <a:ea typeface="+mn-ea"/>
                <a:cs typeface="+mn-cs"/>
              </a:rPr>
              <a:t>at t</a:t>
            </a:r>
            <a:r>
              <a:rPr kumimoji="0" lang="en-US" altLang="en-US" sz="1800" b="1" i="0" u="none" strike="noStrike" kern="1200" cap="none" spc="0" normalizeH="0" baseline="-25000" noProof="0" dirty="0">
                <a:ln>
                  <a:noFill/>
                </a:ln>
                <a:solidFill>
                  <a:srgbClr val="FF3300"/>
                </a:solidFill>
                <a:effectLst/>
                <a:uLnTx/>
                <a:uFillTx/>
                <a:latin typeface="Times New Roman" panose="02020603050405020304" pitchFamily="18" charset="0"/>
                <a:ea typeface="+mn-ea"/>
                <a:cs typeface="+mn-cs"/>
              </a:rPr>
              <a:t>2</a:t>
            </a:r>
          </a:p>
        </p:txBody>
      </p:sp>
      <p:cxnSp>
        <p:nvCxnSpPr>
          <p:cNvPr id="79891" name="AutoShape 18"/>
          <p:cNvCxnSpPr>
            <a:cxnSpLocks noChangeShapeType="1"/>
          </p:cNvCxnSpPr>
          <p:nvPr/>
        </p:nvCxnSpPr>
        <p:spPr bwMode="auto">
          <a:xfrm flipH="1" flipV="1">
            <a:off x="1400175" y="3805238"/>
            <a:ext cx="1" cy="1747837"/>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20" name="Text Box 11"/>
          <p:cNvSpPr txBox="1">
            <a:spLocks noChangeArrowheads="1"/>
          </p:cNvSpPr>
          <p:nvPr/>
        </p:nvSpPr>
        <p:spPr bwMode="auto">
          <a:xfrm>
            <a:off x="3592862" y="6131719"/>
            <a:ext cx="1043877" cy="523220"/>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this-5</a:t>
            </a:r>
          </a:p>
        </p:txBody>
      </p:sp>
      <p:cxnSp>
        <p:nvCxnSpPr>
          <p:cNvPr id="29" name="AutoShape 16"/>
          <p:cNvCxnSpPr>
            <a:cxnSpLocks noChangeShapeType="1"/>
            <a:stCxn id="20" idx="3"/>
            <a:endCxn id="79879" idx="1"/>
          </p:cNvCxnSpPr>
          <p:nvPr/>
        </p:nvCxnSpPr>
        <p:spPr bwMode="auto">
          <a:xfrm flipV="1">
            <a:off x="4636739" y="6060281"/>
            <a:ext cx="1079055" cy="333048"/>
          </a:xfrm>
          <a:prstGeom prst="straightConnector1">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628472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5B3EF8E-780E-43CC-BA9C-B026BE40A1E6}" type="slidenum">
              <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grpSp>
        <p:nvGrpSpPr>
          <p:cNvPr id="2" name="Group 2"/>
          <p:cNvGrpSpPr>
            <a:grpSpLocks/>
          </p:cNvGrpSpPr>
          <p:nvPr/>
        </p:nvGrpSpPr>
        <p:grpSpPr bwMode="auto">
          <a:xfrm>
            <a:off x="5943600" y="1219200"/>
            <a:ext cx="2362200" cy="2209800"/>
            <a:chOff x="3744" y="768"/>
            <a:chExt cx="1488" cy="1392"/>
          </a:xfrm>
        </p:grpSpPr>
        <p:sp>
          <p:nvSpPr>
            <p:cNvPr id="84000" name="Rectangle 3"/>
            <p:cNvSpPr>
              <a:spLocks noChangeArrowheads="1"/>
            </p:cNvSpPr>
            <p:nvPr/>
          </p:nvSpPr>
          <p:spPr bwMode="auto">
            <a:xfrm>
              <a:off x="3744" y="768"/>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aphicFrame>
          <p:nvGraphicFramePr>
            <p:cNvPr id="84001" name="Object 4"/>
            <p:cNvGraphicFramePr>
              <a:graphicFrameLocks noChangeAspect="1"/>
            </p:cNvGraphicFramePr>
            <p:nvPr/>
          </p:nvGraphicFramePr>
          <p:xfrm>
            <a:off x="3936" y="864"/>
            <a:ext cx="1140" cy="1110"/>
          </p:xfrm>
          <a:graphic>
            <a:graphicData uri="http://schemas.openxmlformats.org/presentationml/2006/ole">
              <mc:AlternateContent xmlns:mc="http://schemas.openxmlformats.org/markup-compatibility/2006">
                <mc:Choice xmlns:v="urn:schemas-microsoft-com:vml" Requires="v">
                  <p:oleObj spid="_x0000_s6994" name="Photo Editor-foto" r:id="rId4" imgW="5447619" imgH="5304762" progId="MSPhotoEd.3">
                    <p:embed/>
                  </p:oleObj>
                </mc:Choice>
                <mc:Fallback>
                  <p:oleObj name="Photo Editor-foto" r:id="rId4" imgW="5447619" imgH="5304762" progId="MSPhotoEd.3">
                    <p:embed/>
                    <p:pic>
                      <p:nvPicPr>
                        <p:cNvPr id="84001"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6" y="864"/>
                          <a:ext cx="1140" cy="111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5"/>
          <p:cNvGrpSpPr>
            <a:grpSpLocks/>
          </p:cNvGrpSpPr>
          <p:nvPr/>
        </p:nvGrpSpPr>
        <p:grpSpPr bwMode="auto">
          <a:xfrm>
            <a:off x="3276600" y="1219200"/>
            <a:ext cx="2362200" cy="2209800"/>
            <a:chOff x="2064" y="768"/>
            <a:chExt cx="1488" cy="1392"/>
          </a:xfrm>
        </p:grpSpPr>
        <p:sp>
          <p:nvSpPr>
            <p:cNvPr id="83998" name="Rectangle 6"/>
            <p:cNvSpPr>
              <a:spLocks noChangeArrowheads="1"/>
            </p:cNvSpPr>
            <p:nvPr/>
          </p:nvSpPr>
          <p:spPr bwMode="auto">
            <a:xfrm>
              <a:off x="2064" y="768"/>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srgbClr val="000066"/>
                </a:solidFill>
                <a:effectLst/>
                <a:uLnTx/>
                <a:uFillTx/>
                <a:latin typeface="Times New Roman" panose="02020603050405020304" pitchFamily="18" charset="0"/>
                <a:ea typeface="+mn-ea"/>
                <a:cs typeface="+mn-cs"/>
              </a:endParaRPr>
            </a:p>
          </p:txBody>
        </p:sp>
        <p:graphicFrame>
          <p:nvGraphicFramePr>
            <p:cNvPr id="83999" name="Object 7"/>
            <p:cNvGraphicFramePr>
              <a:graphicFrameLocks noChangeAspect="1"/>
            </p:cNvGraphicFramePr>
            <p:nvPr/>
          </p:nvGraphicFramePr>
          <p:xfrm>
            <a:off x="2208" y="864"/>
            <a:ext cx="1200" cy="1146"/>
          </p:xfrm>
          <a:graphic>
            <a:graphicData uri="http://schemas.openxmlformats.org/presentationml/2006/ole">
              <mc:AlternateContent xmlns:mc="http://schemas.openxmlformats.org/markup-compatibility/2006">
                <mc:Choice xmlns:v="urn:schemas-microsoft-com:vml" Requires="v">
                  <p:oleObj spid="_x0000_s6995" name="Photo Editor-foto" r:id="rId6" imgW="6428571" imgH="6133333" progId="MSPhotoEd.3">
                    <p:embed/>
                  </p:oleObj>
                </mc:Choice>
                <mc:Fallback>
                  <p:oleObj name="Photo Editor-foto" r:id="rId6" imgW="6428571" imgH="6133333" progId="MSPhotoEd.3">
                    <p:embed/>
                    <p:pic>
                      <p:nvPicPr>
                        <p:cNvPr id="83999"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8" y="864"/>
                          <a:ext cx="1200" cy="114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83973" name="AutoShape 8"/>
          <p:cNvSpPr>
            <a:spLocks noGrp="1" noChangeArrowheads="1"/>
          </p:cNvSpPr>
          <p:nvPr>
            <p:ph type="title"/>
          </p:nvPr>
        </p:nvSpPr>
        <p:spPr>
          <a:xfrm>
            <a:off x="309563" y="461963"/>
            <a:ext cx="8434387" cy="631825"/>
          </a:xfrm>
        </p:spPr>
        <p:txBody>
          <a:bodyPr/>
          <a:lstStyle/>
          <a:p>
            <a:pPr eaLnBrk="1" hangingPunct="1"/>
            <a:r>
              <a:rPr lang="nl-BE" altLang="en-US"/>
              <a:t>Continuants preserve identity while changing</a:t>
            </a:r>
            <a:endParaRPr lang="nl-NL" altLang="en-US"/>
          </a:p>
        </p:txBody>
      </p:sp>
      <p:grpSp>
        <p:nvGrpSpPr>
          <p:cNvPr id="4" name="Group 9"/>
          <p:cNvGrpSpPr>
            <a:grpSpLocks/>
          </p:cNvGrpSpPr>
          <p:nvPr/>
        </p:nvGrpSpPr>
        <p:grpSpPr bwMode="auto">
          <a:xfrm>
            <a:off x="1981200" y="4114800"/>
            <a:ext cx="6324600" cy="2524125"/>
            <a:chOff x="1248" y="2592"/>
            <a:chExt cx="3984" cy="1590"/>
          </a:xfrm>
        </p:grpSpPr>
        <p:grpSp>
          <p:nvGrpSpPr>
            <p:cNvPr id="83989" name="Group 10"/>
            <p:cNvGrpSpPr>
              <a:grpSpLocks/>
            </p:cNvGrpSpPr>
            <p:nvPr/>
          </p:nvGrpSpPr>
          <p:grpSpPr bwMode="auto">
            <a:xfrm>
              <a:off x="2064" y="2592"/>
              <a:ext cx="1488" cy="1392"/>
              <a:chOff x="2064" y="2592"/>
              <a:chExt cx="1488" cy="1392"/>
            </a:xfrm>
          </p:grpSpPr>
          <p:sp>
            <p:nvSpPr>
              <p:cNvPr id="83996" name="Rectangle 11"/>
              <p:cNvSpPr>
                <a:spLocks noChangeArrowheads="1"/>
              </p:cNvSpPr>
              <p:nvPr/>
            </p:nvSpPr>
            <p:spPr bwMode="auto">
              <a:xfrm>
                <a:off x="2064" y="2592"/>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aphicFrame>
            <p:nvGraphicFramePr>
              <p:cNvPr id="83997" name="Object 12"/>
              <p:cNvGraphicFramePr>
                <a:graphicFrameLocks noChangeAspect="1"/>
              </p:cNvGraphicFramePr>
              <p:nvPr/>
            </p:nvGraphicFramePr>
            <p:xfrm>
              <a:off x="2208" y="2688"/>
              <a:ext cx="1200" cy="1124"/>
            </p:xfrm>
            <a:graphic>
              <a:graphicData uri="http://schemas.openxmlformats.org/presentationml/2006/ole">
                <mc:AlternateContent xmlns:mc="http://schemas.openxmlformats.org/markup-compatibility/2006">
                  <mc:Choice xmlns:v="urn:schemas-microsoft-com:vml" Requires="v">
                    <p:oleObj spid="_x0000_s6996" name="Photo Editor-foto" r:id="rId8" imgW="1352381" imgH="1267002" progId="MSPhotoEd.3">
                      <p:embed/>
                    </p:oleObj>
                  </mc:Choice>
                  <mc:Fallback>
                    <p:oleObj name="Photo Editor-foto" r:id="rId8" imgW="1352381" imgH="1267002" progId="MSPhotoEd.3">
                      <p:embed/>
                      <p:pic>
                        <p:nvPicPr>
                          <p:cNvPr id="83997"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8" y="2688"/>
                            <a:ext cx="1200" cy="112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83990" name="Group 13"/>
            <p:cNvGrpSpPr>
              <a:grpSpLocks/>
            </p:cNvGrpSpPr>
            <p:nvPr/>
          </p:nvGrpSpPr>
          <p:grpSpPr bwMode="auto">
            <a:xfrm>
              <a:off x="3744" y="2592"/>
              <a:ext cx="1488" cy="1392"/>
              <a:chOff x="3744" y="2592"/>
              <a:chExt cx="1488" cy="1392"/>
            </a:xfrm>
          </p:grpSpPr>
          <p:sp>
            <p:nvSpPr>
              <p:cNvPr id="83994" name="Rectangle 14"/>
              <p:cNvSpPr>
                <a:spLocks noChangeArrowheads="1"/>
              </p:cNvSpPr>
              <p:nvPr/>
            </p:nvSpPr>
            <p:spPr bwMode="auto">
              <a:xfrm>
                <a:off x="3744" y="2592"/>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aphicFrame>
            <p:nvGraphicFramePr>
              <p:cNvPr id="83995" name="Object 15"/>
              <p:cNvGraphicFramePr>
                <a:graphicFrameLocks noChangeAspect="1"/>
              </p:cNvGraphicFramePr>
              <p:nvPr/>
            </p:nvGraphicFramePr>
            <p:xfrm>
              <a:off x="3883" y="2688"/>
              <a:ext cx="1200" cy="1148"/>
            </p:xfrm>
            <a:graphic>
              <a:graphicData uri="http://schemas.openxmlformats.org/presentationml/2006/ole">
                <mc:AlternateContent xmlns:mc="http://schemas.openxmlformats.org/markup-compatibility/2006">
                  <mc:Choice xmlns:v="urn:schemas-microsoft-com:vml" Requires="v">
                    <p:oleObj spid="_x0000_s6997" name="Photo Editor-foto" r:id="rId10" imgW="1324160" imgH="1267002" progId="MSPhotoEd.3">
                      <p:embed/>
                    </p:oleObj>
                  </mc:Choice>
                  <mc:Fallback>
                    <p:oleObj name="Photo Editor-foto" r:id="rId10" imgW="1324160" imgH="1267002" progId="MSPhotoEd.3">
                      <p:embed/>
                      <p:pic>
                        <p:nvPicPr>
                          <p:cNvPr id="83995"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83" y="2688"/>
                            <a:ext cx="1200" cy="114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83991" name="Text Box 16"/>
            <p:cNvSpPr txBox="1">
              <a:spLocks noChangeArrowheads="1"/>
            </p:cNvSpPr>
            <p:nvPr/>
          </p:nvSpPr>
          <p:spPr bwMode="auto">
            <a:xfrm>
              <a:off x="2352" y="3888"/>
              <a:ext cx="984"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caterpillar</a:t>
              </a:r>
              <a:endParaRPr kumimoji="0" lang="nl-NL"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endParaRPr>
            </a:p>
          </p:txBody>
        </p:sp>
        <p:sp>
          <p:nvSpPr>
            <p:cNvPr id="83992" name="Text Box 17"/>
            <p:cNvSpPr txBox="1">
              <a:spLocks noChangeArrowheads="1"/>
            </p:cNvSpPr>
            <p:nvPr/>
          </p:nvSpPr>
          <p:spPr bwMode="auto">
            <a:xfrm>
              <a:off x="4128" y="3888"/>
              <a:ext cx="937" cy="294"/>
            </a:xfrm>
            <a:prstGeom prst="rect">
              <a:avLst/>
            </a:prstGeom>
            <a:solidFill>
              <a:srgbClr val="FFFF00"/>
            </a:solidFill>
            <a:ln w="9525">
              <a:solidFill>
                <a:schemeClr val="bg1"/>
              </a:solidFill>
              <a:miter lim="800000"/>
              <a:headEnd/>
              <a:tailEnd/>
            </a:ln>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butterfly</a:t>
              </a:r>
              <a:endParaRPr kumimoji="0" lang="nl-NL"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endParaRPr>
            </a:p>
          </p:txBody>
        </p:sp>
        <p:sp>
          <p:nvSpPr>
            <p:cNvPr id="83993" name="Text Box 18"/>
            <p:cNvSpPr txBox="1">
              <a:spLocks noChangeArrowheads="1"/>
            </p:cNvSpPr>
            <p:nvPr/>
          </p:nvSpPr>
          <p:spPr bwMode="auto">
            <a:xfrm>
              <a:off x="1248" y="3072"/>
              <a:ext cx="687"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animal</a:t>
              </a:r>
              <a:endParaRPr kumimoji="0" lang="nl-NL"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endParaRPr>
            </a:p>
          </p:txBody>
        </p:sp>
      </p:grpSp>
      <p:grpSp>
        <p:nvGrpSpPr>
          <p:cNvPr id="7" name="Group 19"/>
          <p:cNvGrpSpPr>
            <a:grpSpLocks/>
          </p:cNvGrpSpPr>
          <p:nvPr/>
        </p:nvGrpSpPr>
        <p:grpSpPr bwMode="auto">
          <a:xfrm>
            <a:off x="304800" y="2133600"/>
            <a:ext cx="8458200" cy="2203450"/>
            <a:chOff x="192" y="1344"/>
            <a:chExt cx="5328" cy="1388"/>
          </a:xfrm>
        </p:grpSpPr>
        <p:sp>
          <p:nvSpPr>
            <p:cNvPr id="83985" name="Line 20"/>
            <p:cNvSpPr>
              <a:spLocks noChangeShapeType="1"/>
            </p:cNvSpPr>
            <p:nvPr/>
          </p:nvSpPr>
          <p:spPr bwMode="auto">
            <a:xfrm>
              <a:off x="1968" y="2496"/>
              <a:ext cx="3552" cy="0"/>
            </a:xfrm>
            <a:prstGeom prst="line">
              <a:avLst/>
            </a:prstGeom>
            <a:noFill/>
            <a:ln w="76200">
              <a:solidFill>
                <a:srgbClr val="0099FF"/>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66"/>
                </a:solidFill>
                <a:effectLst/>
                <a:uLnTx/>
                <a:uFillTx/>
                <a:latin typeface="Times New Roman" pitchFamily="18" charset="0"/>
                <a:ea typeface="+mn-ea"/>
                <a:cs typeface="+mn-cs"/>
              </a:endParaRPr>
            </a:p>
          </p:txBody>
        </p:sp>
        <p:sp>
          <p:nvSpPr>
            <p:cNvPr id="83986" name="Text Box 21"/>
            <p:cNvSpPr txBox="1">
              <a:spLocks noChangeArrowheads="1"/>
            </p:cNvSpPr>
            <p:nvPr/>
          </p:nvSpPr>
          <p:spPr bwMode="auto">
            <a:xfrm>
              <a:off x="5232" y="1940"/>
              <a:ext cx="22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4000" b="1" i="0" u="none" strike="noStrike" kern="1200" cap="none" spc="0" normalizeH="0" baseline="0" noProof="0">
                  <a:ln>
                    <a:noFill/>
                  </a:ln>
                  <a:solidFill>
                    <a:srgbClr val="0099FF"/>
                  </a:solidFill>
                  <a:effectLst/>
                  <a:uLnTx/>
                  <a:uFillTx/>
                  <a:latin typeface="Times New Roman" panose="02020603050405020304" pitchFamily="18" charset="0"/>
                  <a:ea typeface="+mn-ea"/>
                  <a:cs typeface="Times New Roman" panose="02020603050405020304" pitchFamily="18" charset="0"/>
                </a:rPr>
                <a:t>t</a:t>
              </a:r>
              <a:endParaRPr kumimoji="0" lang="nl-NL" altLang="en-US" sz="4000" b="1" i="0" u="none" strike="noStrike" kern="1200" cap="none" spc="0" normalizeH="0" baseline="0" noProof="0">
                <a:ln>
                  <a:noFill/>
                </a:ln>
                <a:solidFill>
                  <a:srgbClr val="0099FF"/>
                </a:solidFill>
                <a:effectLst/>
                <a:uLnTx/>
                <a:uFillTx/>
                <a:latin typeface="Times New Roman" panose="02020603050405020304" pitchFamily="18" charset="0"/>
                <a:ea typeface="+mn-ea"/>
                <a:cs typeface="Times New Roman" panose="02020603050405020304" pitchFamily="18" charset="0"/>
              </a:endParaRPr>
            </a:p>
          </p:txBody>
        </p:sp>
        <p:sp>
          <p:nvSpPr>
            <p:cNvPr id="83987" name="Text Box 22"/>
            <p:cNvSpPr txBox="1">
              <a:spLocks noChangeArrowheads="1"/>
            </p:cNvSpPr>
            <p:nvPr/>
          </p:nvSpPr>
          <p:spPr bwMode="auto">
            <a:xfrm>
              <a:off x="1248" y="1344"/>
              <a:ext cx="699" cy="52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human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 being</a:t>
              </a:r>
              <a:endParaRPr kumimoji="0" lang="nl-NL"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endParaRPr>
            </a:p>
          </p:txBody>
        </p:sp>
        <p:sp>
          <p:nvSpPr>
            <p:cNvPr id="83988" name="Text Box 23"/>
            <p:cNvSpPr txBox="1">
              <a:spLocks noChangeArrowheads="1"/>
            </p:cNvSpPr>
            <p:nvPr/>
          </p:nvSpPr>
          <p:spPr bwMode="auto">
            <a:xfrm>
              <a:off x="192" y="2208"/>
              <a:ext cx="814" cy="52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living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creature</a:t>
              </a:r>
              <a:endParaRPr kumimoji="0" lang="nl-NL"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endParaRPr>
            </a:p>
          </p:txBody>
        </p:sp>
      </p:grpSp>
      <p:grpSp>
        <p:nvGrpSpPr>
          <p:cNvPr id="8" name="Group 24"/>
          <p:cNvGrpSpPr>
            <a:grpSpLocks/>
          </p:cNvGrpSpPr>
          <p:nvPr/>
        </p:nvGrpSpPr>
        <p:grpSpPr bwMode="auto">
          <a:xfrm>
            <a:off x="2819400" y="3124200"/>
            <a:ext cx="2132013" cy="869950"/>
            <a:chOff x="1776" y="1968"/>
            <a:chExt cx="1343" cy="548"/>
          </a:xfrm>
        </p:grpSpPr>
        <p:sp>
          <p:nvSpPr>
            <p:cNvPr id="83981" name="Text Box 25"/>
            <p:cNvSpPr txBox="1">
              <a:spLocks noChangeArrowheads="1"/>
            </p:cNvSpPr>
            <p:nvPr/>
          </p:nvSpPr>
          <p:spPr bwMode="auto">
            <a:xfrm>
              <a:off x="2064" y="1968"/>
              <a:ext cx="3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me</a:t>
              </a:r>
            </a:p>
          </p:txBody>
        </p:sp>
        <p:grpSp>
          <p:nvGrpSpPr>
            <p:cNvPr id="83982" name="Group 26"/>
            <p:cNvGrpSpPr>
              <a:grpSpLocks/>
            </p:cNvGrpSpPr>
            <p:nvPr/>
          </p:nvGrpSpPr>
          <p:grpSpPr bwMode="auto">
            <a:xfrm>
              <a:off x="1776" y="2064"/>
              <a:ext cx="1343" cy="452"/>
              <a:chOff x="1776" y="2064"/>
              <a:chExt cx="1343" cy="452"/>
            </a:xfrm>
          </p:grpSpPr>
          <p:sp>
            <p:nvSpPr>
              <p:cNvPr id="83983" name="Text Box 27"/>
              <p:cNvSpPr txBox="1">
                <a:spLocks noChangeArrowheads="1"/>
              </p:cNvSpPr>
              <p:nvPr/>
            </p:nvSpPr>
            <p:spPr bwMode="auto">
              <a:xfrm>
                <a:off x="2592" y="2064"/>
                <a:ext cx="527"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child</a:t>
                </a:r>
                <a:endParaRPr kumimoji="0" lang="nl-NL"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endParaRPr>
              </a:p>
            </p:txBody>
          </p:sp>
          <p:sp>
            <p:nvSpPr>
              <p:cNvPr id="83984" name="Text Box 28"/>
              <p:cNvSpPr txBox="1">
                <a:spLocks noChangeArrowheads="1"/>
              </p:cNvSpPr>
              <p:nvPr/>
            </p:nvSpPr>
            <p:spPr bwMode="auto">
              <a:xfrm>
                <a:off x="1776" y="2112"/>
                <a:ext cx="84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Instance-of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in 1960  </a:t>
                </a:r>
              </a:p>
            </p:txBody>
          </p:sp>
        </p:grpSp>
      </p:grpSp>
      <p:grpSp>
        <p:nvGrpSpPr>
          <p:cNvPr id="10" name="Group 29"/>
          <p:cNvGrpSpPr>
            <a:grpSpLocks/>
          </p:cNvGrpSpPr>
          <p:nvPr/>
        </p:nvGrpSpPr>
        <p:grpSpPr bwMode="auto">
          <a:xfrm>
            <a:off x="5638800" y="3124200"/>
            <a:ext cx="2090738" cy="869950"/>
            <a:chOff x="3552" y="1968"/>
            <a:chExt cx="1317" cy="548"/>
          </a:xfrm>
        </p:grpSpPr>
        <p:sp>
          <p:nvSpPr>
            <p:cNvPr id="83978" name="Text Box 30"/>
            <p:cNvSpPr txBox="1">
              <a:spLocks noChangeArrowheads="1"/>
            </p:cNvSpPr>
            <p:nvPr/>
          </p:nvSpPr>
          <p:spPr bwMode="auto">
            <a:xfrm>
              <a:off x="4320" y="2064"/>
              <a:ext cx="549"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BE"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rPr>
                <a:t>adult</a:t>
              </a:r>
              <a:endParaRPr kumimoji="0" lang="nl-NL" altLang="en-US" sz="2400" b="1" i="0" u="none" strike="noStrike" kern="1200" cap="none" spc="0" normalizeH="0" baseline="0" noProof="0">
                <a:ln>
                  <a:noFill/>
                </a:ln>
                <a:solidFill>
                  <a:srgbClr val="333399"/>
                </a:solidFill>
                <a:effectLst/>
                <a:uLnTx/>
                <a:uFillTx/>
                <a:latin typeface="Times New Roman" panose="02020603050405020304" pitchFamily="18" charset="0"/>
                <a:ea typeface="+mn-ea"/>
                <a:cs typeface="Times New Roman" panose="02020603050405020304" pitchFamily="18" charset="0"/>
              </a:endParaRPr>
            </a:p>
          </p:txBody>
        </p:sp>
        <p:sp>
          <p:nvSpPr>
            <p:cNvPr id="83979" name="Text Box 31"/>
            <p:cNvSpPr txBox="1">
              <a:spLocks noChangeArrowheads="1"/>
            </p:cNvSpPr>
            <p:nvPr/>
          </p:nvSpPr>
          <p:spPr bwMode="auto">
            <a:xfrm>
              <a:off x="3744" y="1968"/>
              <a:ext cx="3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me</a:t>
              </a:r>
            </a:p>
          </p:txBody>
        </p:sp>
        <p:sp>
          <p:nvSpPr>
            <p:cNvPr id="83980" name="Text Box 32"/>
            <p:cNvSpPr txBox="1">
              <a:spLocks noChangeArrowheads="1"/>
            </p:cNvSpPr>
            <p:nvPr/>
          </p:nvSpPr>
          <p:spPr bwMode="auto">
            <a:xfrm>
              <a:off x="3552" y="2112"/>
              <a:ext cx="84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Instance-of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since 1980  </a:t>
              </a:r>
            </a:p>
          </p:txBody>
        </p:sp>
      </p:grpSp>
    </p:spTree>
    <p:extLst>
      <p:ext uri="{BB962C8B-B14F-4D97-AF65-F5344CB8AC3E}">
        <p14:creationId xmlns:p14="http://schemas.microsoft.com/office/powerpoint/2010/main" val="3274093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4-Indianapolis">
  <a:themeElements>
    <a:clrScheme name="Custom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2014-Indianapolis">
  <a:themeElements>
    <a:clrScheme name="Custom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40091</TotalTime>
  <Words>6216</Words>
  <Application>Microsoft Office PowerPoint</Application>
  <PresentationFormat>On-screen Show (4:3)</PresentationFormat>
  <Paragraphs>1027</Paragraphs>
  <Slides>106</Slides>
  <Notes>15</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106</vt:i4>
      </vt:variant>
    </vt:vector>
  </HeadingPairs>
  <TitlesOfParts>
    <vt:vector size="122" baseType="lpstr">
      <vt:lpstr>Batang</vt:lpstr>
      <vt:lpstr>Arial</vt:lpstr>
      <vt:lpstr>AVGmdBU</vt:lpstr>
      <vt:lpstr>Georgia</vt:lpstr>
      <vt:lpstr>Helvetica Neue</vt:lpstr>
      <vt:lpstr>inherit</vt:lpstr>
      <vt:lpstr>Minion-Regular</vt:lpstr>
      <vt:lpstr>Roboto</vt:lpstr>
      <vt:lpstr>Source Sans Pro</vt:lpstr>
      <vt:lpstr>Times</vt:lpstr>
      <vt:lpstr>Times New Roman</vt:lpstr>
      <vt:lpstr>Trebuchet MS</vt:lpstr>
      <vt:lpstr>Verdana</vt:lpstr>
      <vt:lpstr>2014-Indianapolis</vt:lpstr>
      <vt:lpstr>1_2014-Indianapolis</vt:lpstr>
      <vt:lpstr>Photo Editor-foto</vt:lpstr>
      <vt:lpstr>BMI508 – Fall 2026 Introduction to Biomedical Ontology  Class 2 – Sept 2, 2026 What is an ontology?   </vt:lpstr>
      <vt:lpstr>Assignment A1</vt:lpstr>
      <vt:lpstr>Assessment of A1</vt:lpstr>
      <vt:lpstr>‘Ontology’</vt:lpstr>
      <vt:lpstr>‘Ontology’</vt:lpstr>
      <vt:lpstr>Distinct questions of distinct types</vt:lpstr>
      <vt:lpstr>The Terminology / Ontology divide</vt:lpstr>
      <vt:lpstr>The Terminology / Ontology divide (2)</vt:lpstr>
      <vt:lpstr>What you should NEVER FORGET !!! (major take home message)</vt:lpstr>
      <vt:lpstr>‘ontology’ denotes ambiguously</vt:lpstr>
      <vt:lpstr>Computer science approach to ontology (1)</vt:lpstr>
      <vt:lpstr>Ontology authoring tools (in 2010)</vt:lpstr>
      <vt:lpstr>Most popular (and abused) OAT: Protégé</vt:lpstr>
      <vt:lpstr>Reasoners in Protégé </vt:lpstr>
      <vt:lpstr>Remarks on SNOMED CT-reasoner (1)</vt:lpstr>
      <vt:lpstr>Remarks on SNOMED CT-reasoner (2)</vt:lpstr>
      <vt:lpstr>Remarks on SNOMED CT-reasoner (3)</vt:lpstr>
      <vt:lpstr>Consistent reasoning with nonsensical representations</vt:lpstr>
      <vt:lpstr>Correction</vt:lpstr>
      <vt:lpstr>Remarks on SNOMED CT-reasoner (4)</vt:lpstr>
      <vt:lpstr>Computer science approach to ontology (2)</vt:lpstr>
      <vt:lpstr>Semantic applications</vt:lpstr>
      <vt:lpstr>Semantic search examples</vt:lpstr>
      <vt:lpstr>Computer science approach to ontology (1*)</vt:lpstr>
      <vt:lpstr>Computer science approach to ontology (3)</vt:lpstr>
      <vt:lpstr>Computer science approach to ontology (4)</vt:lpstr>
      <vt:lpstr>Specific philosophical approach to ontology</vt:lpstr>
      <vt:lpstr>The ORe definition for ‘an ontology’</vt:lpstr>
      <vt:lpstr>The ORe definition of ‘a taxonomy’</vt:lpstr>
      <vt:lpstr>PowerPoint Presentation</vt:lpstr>
      <vt:lpstr>Graph theoretical structure</vt:lpstr>
      <vt:lpstr>Directed Graph: edges are arrows</vt:lpstr>
      <vt:lpstr>Directed Cyclic Graph</vt:lpstr>
      <vt:lpstr>Graph theoretical structure: tree</vt:lpstr>
      <vt:lpstr>Labelled graphs  ‘semantic networks’</vt:lpstr>
      <vt:lpstr>Labelled graphs</vt:lpstr>
      <vt:lpstr>UMLS Semantic Network ™</vt:lpstr>
      <vt:lpstr>Some graph structure  </vt:lpstr>
      <vt:lpstr>Same graph structure  Four distinct representations</vt:lpstr>
      <vt:lpstr>Same graph structure  Four distinct representations</vt:lpstr>
      <vt:lpstr>The four graphs in one semantic network (1) </vt:lpstr>
      <vt:lpstr>The four graphs in one semantic network (2)</vt:lpstr>
      <vt:lpstr>The four graphs in one semantic network (3)</vt:lpstr>
      <vt:lpstr>Distinct structures  Similar representations</vt:lpstr>
      <vt:lpstr>Distinct structures  Similar representations</vt:lpstr>
      <vt:lpstr>Distinct structures  Similar representations</vt:lpstr>
      <vt:lpstr>Distinct structures  Similar representations</vt:lpstr>
      <vt:lpstr>Distinct structures  Similar representations</vt:lpstr>
      <vt:lpstr>Some foundational papers</vt:lpstr>
      <vt:lpstr>The main features provided by ontologies in support of biological and biomedical research</vt:lpstr>
      <vt:lpstr>The ORe definition for ‘an ontology’</vt:lpstr>
      <vt:lpstr>Taxonomic tree</vt:lpstr>
      <vt:lpstr>Taxonomic tree as sets</vt:lpstr>
      <vt:lpstr>Is this graph a tree?   Is this representation a taxonomy?</vt:lpstr>
      <vt:lpstr>Taxonomic tree with non-taxonomic relations</vt:lpstr>
      <vt:lpstr>Double taxonomy: isa / part of</vt:lpstr>
      <vt:lpstr>PowerPoint Presentation</vt:lpstr>
      <vt:lpstr>SEP-triplets in SNOMED CT</vt:lpstr>
      <vt:lpstr>‘A realism-based ontology’</vt:lpstr>
      <vt:lpstr>‘Term’</vt:lpstr>
      <vt:lpstr>Specific or generic terms?</vt:lpstr>
      <vt:lpstr>One of the most ridiculous systems ever built.</vt:lpstr>
      <vt:lpstr>Adequate taxonomy design and classification</vt:lpstr>
      <vt:lpstr>Formal Concept Analysis (FCA)</vt:lpstr>
      <vt:lpstr>Easy example: FCA on the numbers 1 … 10</vt:lpstr>
      <vt:lpstr>FCA lattice on the numbers 1 … 10</vt:lpstr>
      <vt:lpstr>FCA on bodies of water</vt:lpstr>
      <vt:lpstr>FCA for calculating valid implications</vt:lpstr>
      <vt:lpstr>FCA for calculating valid implications</vt:lpstr>
      <vt:lpstr>FCA for calculating valid implications</vt:lpstr>
      <vt:lpstr>What you should NEVER FORGET !!! (2) (major take home message)</vt:lpstr>
      <vt:lpstr>Realism-based Ontology (RBO)</vt:lpstr>
      <vt:lpstr>What you should NEVER FORGET !!! (3) (major take home message)</vt:lpstr>
      <vt:lpstr>Remember: an ontology is …</vt:lpstr>
      <vt:lpstr>‘Types’</vt:lpstr>
      <vt:lpstr>Types, universals, defined classes</vt:lpstr>
      <vt:lpstr>Commitment to universals</vt:lpstr>
      <vt:lpstr>Conceptualism versus Ontological Realism (1)</vt:lpstr>
      <vt:lpstr>Conceptualism versus Ontological Realism (2)</vt:lpstr>
      <vt:lpstr>Types versus particulars</vt:lpstr>
      <vt:lpstr>Types versus particulars</vt:lpstr>
      <vt:lpstr>BFO2020-FOL axiom [qkp-1]</vt:lpstr>
      <vt:lpstr>BFO2020-FOL axiom [lqn-1]</vt:lpstr>
      <vt:lpstr>Types versus particulars (1)</vt:lpstr>
      <vt:lpstr>Types versus particulars (2)</vt:lpstr>
      <vt:lpstr>Instances are the objects of classification …</vt:lpstr>
      <vt:lpstr>Instances are the objects of classification …</vt:lpstr>
      <vt:lpstr>A is_a B in BFO</vt:lpstr>
      <vt:lpstr>Formal BFO definition for is_a</vt:lpstr>
      <vt:lpstr>‘Isa’ – taxonomy á la BFO2020-FOL</vt:lpstr>
      <vt:lpstr>Compare with RDFS / OWL</vt:lpstr>
      <vt:lpstr>Subtype relation / subset relation BFO    OWL</vt:lpstr>
      <vt:lpstr>Early goals of Biomedical Ontology in Healthcare Information Technology (HIT)</vt:lpstr>
      <vt:lpstr>Goals of Biomedical Ontology in Healthcare Information Technology (HIT)</vt:lpstr>
      <vt:lpstr>Additional Goals of Realism-based Biomedical Ontology in HIT</vt:lpstr>
      <vt:lpstr>What you should NEVER FORGET !!! (4) (major take home message)</vt:lpstr>
      <vt:lpstr>Continuants  Occurrents</vt:lpstr>
      <vt:lpstr>An ontological square</vt:lpstr>
      <vt:lpstr>An ontological square</vt:lpstr>
      <vt:lpstr>Continuant vs. occurrent (1)</vt:lpstr>
      <vt:lpstr>Continuant vs. occurrent (2)</vt:lpstr>
      <vt:lpstr>Simple, yet seemingly hard to grasp …</vt:lpstr>
      <vt:lpstr>How could the distinction account for it ?</vt:lpstr>
      <vt:lpstr>The importance of temporal indexing</vt:lpstr>
      <vt:lpstr>The importance of temporal indexing</vt:lpstr>
      <vt:lpstr>Continuants preserve identity while changing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seannos</dc:creator>
  <cp:lastModifiedBy>Werner Ceusters</cp:lastModifiedBy>
  <cp:revision>1580</cp:revision>
  <dcterms:created xsi:type="dcterms:W3CDTF">1601-01-01T00:00:00Z</dcterms:created>
  <dcterms:modified xsi:type="dcterms:W3CDTF">2026-09-02T13:35:52Z</dcterms:modified>
</cp:coreProperties>
</file>